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buNone/>
        <a:defRPr sz="2400">
          <a:solidFill>
            <a:schemeClr val="tx1"/>
          </a:solidFill>
          <a:latin typeface="+mj-lt"/>
          <a:ea typeface="+mj-ea"/>
          <a:cs typeface="+mj-cs"/>
        </a:defRPr>
      </a:lvl1pPr>
    </p:titleStyle>
    <p:bodyStyle>
      <a:lvl1pPr algn="l" defTabSz="914400" rtl="0" eaLnBrk="1" latinLnBrk="0" hangingPunct="1">
        <a:buNone/>
        <a:defRPr sz="2400">
          <a:solidFill>
            <a:schemeClr val="tx1"/>
          </a:solidFill>
          <a:latin typeface="+mn-lt"/>
          <a:ea typeface="+mn-ea"/>
          <a:cs typeface="+mn-cs"/>
        </a:defRPr>
      </a:lvl1pPr>
    </p:bodyStyle>
    <p:otherStyle>
      <a:lvl1pPr algn="l" defTabSz="914400" rtl="0" eaLnBrk="1" latinLnBrk="0" hangingPunct="1">
        <a:defRPr sz="2400">
          <a:solidFill>
            <a:schemeClr val="tx1"/>
          </a:solidFill>
          <a:latin typeface="+mn-lt"/>
          <a:ea typeface="+mn-ea"/>
          <a:cs typeface="+mn-cs"/>
        </a:defRPr>
      </a:lvl1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10175373" y="2596911"/>
            <a:ext cx="7451857" cy="6504304"/>
          </a:xfrm>
          <a:prstGeom prst="rect">
            <a:avLst/>
          </a:prstGeom>
          <a:noFill/>
        </p:spPr>
        <p:txBody>
          <a:bodyPr wrap="square" lIns="0" tIns="0" rIns="0" bIns="0" rtlCol="0">
            <a:noAutofit/>
          </a:bodyPr>
          <a:lstStyle/>
          <a:p>
            <a:pPr marL="0" indent="0" algn="r">
              <a:lnSpc>
                <a:spcPct val="100000"/>
              </a:lnSpc>
              <a:spcBef>
                <a:spcPts val="0"/>
              </a:spcBef>
              <a:spcAft>
                <a:spcPts val="0"/>
              </a:spcAft>
            </a:pPr>
            <a:r>
              <a:rPr lang="ro-RO" sz="6300" b="1" i="0" u="none" strike="noStrike" noProof="0" dirty="0">
                <a:solidFill>
                  <a:srgbClr val="000000"/>
                </a:solidFill>
                <a:latin typeface="GdPictureBackupFont"/>
                <a:cs typeface="GdPictureBackupFont"/>
              </a:rPr>
              <a:t>ÎNSCRIEREA ÎN</a:t>
            </a:r>
            <a:endParaRPr lang="ro-RO" sz="6300" noProof="0" dirty="0"/>
          </a:p>
          <a:p>
            <a:pPr marL="1092200" indent="0" algn="l">
              <a:lnSpc>
                <a:spcPct val="100000"/>
              </a:lnSpc>
              <a:spcBef>
                <a:spcPts val="600"/>
              </a:spcBef>
              <a:spcAft>
                <a:spcPts val="0"/>
              </a:spcAft>
            </a:pPr>
            <a:r>
              <a:rPr lang="ro-RO" sz="6300" b="1" i="0" u="none" strike="noStrike" noProof="0" dirty="0">
                <a:solidFill>
                  <a:srgbClr val="000000"/>
                </a:solidFill>
                <a:latin typeface="GdPictureBackupFont"/>
                <a:cs typeface="GdPictureBackupFont"/>
              </a:rPr>
              <a:t>ÎNVĂȚĂMÂNTUL</a:t>
            </a:r>
            <a:endParaRPr lang="ro-RO" sz="6300" noProof="0" dirty="0"/>
          </a:p>
          <a:p>
            <a:pPr marL="0" indent="0" algn="just">
              <a:lnSpc>
                <a:spcPct val="100000"/>
              </a:lnSpc>
              <a:spcBef>
                <a:spcPts val="0"/>
              </a:spcBef>
              <a:spcAft>
                <a:spcPts val="0"/>
              </a:spcAft>
            </a:pPr>
            <a:r>
              <a:rPr lang="ro-RO" sz="6300" b="1" i="0" u="none" strike="noStrike" noProof="0" dirty="0">
                <a:solidFill>
                  <a:srgbClr val="000000"/>
                </a:solidFill>
                <a:latin typeface="GdPictureBackupFont"/>
                <a:cs typeface="GdPictureBackupFont"/>
              </a:rPr>
              <a:t>PREȘCOLAR ȘI/ SAU</a:t>
            </a:r>
            <a:endParaRPr lang="ro-RO" sz="6300" noProof="0" dirty="0"/>
          </a:p>
          <a:p>
            <a:pPr marL="762000" indent="0" algn="l">
              <a:lnSpc>
                <a:spcPct val="100000"/>
              </a:lnSpc>
              <a:spcBef>
                <a:spcPts val="200"/>
              </a:spcBef>
              <a:spcAft>
                <a:spcPts val="0"/>
              </a:spcAft>
            </a:pPr>
            <a:r>
              <a:rPr lang="ro-RO" sz="6300" b="1" i="0" u="none" strike="noStrike" noProof="0" dirty="0">
                <a:solidFill>
                  <a:srgbClr val="000000"/>
                </a:solidFill>
                <a:latin typeface="GdPictureBackupFont"/>
                <a:cs typeface="GdPictureBackupFont"/>
              </a:rPr>
              <a:t>ANTEPREȘCOLAR</a:t>
            </a:r>
            <a:endParaRPr lang="ro-RO" sz="6300" noProof="0" dirty="0"/>
          </a:p>
          <a:p>
            <a:pPr marL="990600" indent="0" algn="l">
              <a:lnSpc>
                <a:spcPct val="100000"/>
              </a:lnSpc>
              <a:spcBef>
                <a:spcPts val="3800"/>
              </a:spcBef>
              <a:spcAft>
                <a:spcPts val="0"/>
              </a:spcAft>
            </a:pPr>
            <a:r>
              <a:rPr lang="ro-RO" sz="4300" b="0" i="0" u="none" strike="noStrike" noProof="0" dirty="0">
                <a:solidFill>
                  <a:srgbClr val="FFFFFF"/>
                </a:solidFill>
                <a:latin typeface="GdPictureBackupFont"/>
                <a:cs typeface="GdPictureBackupFont"/>
              </a:rPr>
              <a:t>An școlar 2026 - 2027</a:t>
            </a:r>
            <a:endParaRPr lang="ro-RO" sz="4300" noProof="0" dirty="0"/>
          </a:p>
          <a:p>
            <a:pPr marL="0" indent="0" algn="l">
              <a:lnSpc>
                <a:spcPct val="100000"/>
              </a:lnSpc>
              <a:spcBef>
                <a:spcPts val="0"/>
              </a:spcBef>
              <a:spcAft>
                <a:spcPts val="3400"/>
              </a:spcAft>
            </a:pPr>
            <a:endParaRPr lang="ro-RO" sz="3200" noProof="0" dirty="0"/>
          </a:p>
          <a:p>
            <a:pPr marL="2895600" indent="0" algn="l">
              <a:lnSpc>
                <a:spcPct val="100000"/>
              </a:lnSpc>
              <a:spcBef>
                <a:spcPts val="0"/>
              </a:spcBef>
              <a:spcAft>
                <a:spcPts val="0"/>
              </a:spcAft>
            </a:pPr>
            <a:r>
              <a:rPr lang="ro-RO" sz="3200" b="0" i="0" u="none" strike="noStrike" noProof="0" dirty="0">
                <a:solidFill>
                  <a:srgbClr val="000000"/>
                </a:solidFill>
                <a:latin typeface="GdPictureBackupFont"/>
                <a:cs typeface="GdPictureBackupFont"/>
              </a:rPr>
              <a:t>www.ismb.edu.ro</a:t>
            </a:r>
            <a:endParaRPr lang="ro-RO" sz="3200"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4078713" y="300844"/>
            <a:ext cx="9917985" cy="1979399"/>
          </a:xfrm>
          <a:prstGeom prst="rect">
            <a:avLst/>
          </a:prstGeom>
          <a:noFill/>
        </p:spPr>
        <p:txBody>
          <a:bodyPr wrap="square" lIns="0" tIns="0" rIns="0" bIns="0" rtlCol="0">
            <a:noAutofit/>
          </a:bodyPr>
          <a:lstStyle/>
          <a:p>
            <a:pPr marL="0" indent="0" algn="just">
              <a:lnSpc>
                <a:spcPct val="100000"/>
              </a:lnSpc>
              <a:spcBef>
                <a:spcPts val="0"/>
              </a:spcBef>
              <a:spcAft>
                <a:spcPts val="0"/>
              </a:spcAft>
            </a:pPr>
            <a:r>
              <a:rPr lang="ro-RO" sz="5800" b="0" i="0" u="none" strike="noStrike" noProof="0" dirty="0">
                <a:solidFill>
                  <a:srgbClr val="D6801C"/>
                </a:solidFill>
                <a:latin typeface="GdPictureBackupFont"/>
                <a:cs typeface="GdPictureBackupFont"/>
              </a:rPr>
              <a:t>DOCUMENTELE CUPRINSE ÎN</a:t>
            </a:r>
            <a:endParaRPr lang="ro-RO" sz="5800" noProof="0" dirty="0"/>
          </a:p>
          <a:p>
            <a:pPr marL="850900" indent="0" algn="l">
              <a:lnSpc>
                <a:spcPct val="100000"/>
              </a:lnSpc>
              <a:spcBef>
                <a:spcPts val="1500"/>
              </a:spcBef>
              <a:spcAft>
                <a:spcPts val="0"/>
              </a:spcAft>
            </a:pPr>
            <a:r>
              <a:rPr lang="ro-RO" sz="5800" b="0" i="0" u="none" strike="noStrike" noProof="0" dirty="0">
                <a:solidFill>
                  <a:srgbClr val="D6801C"/>
                </a:solidFill>
                <a:latin typeface="GdPictureBackupFont"/>
                <a:cs typeface="GdPictureBackupFont"/>
              </a:rPr>
              <a:t>DOSARUL DE  ÎNSCRIERE</a:t>
            </a:r>
            <a:endParaRPr lang="ro-RO" sz="5800" noProof="0" dirty="0"/>
          </a:p>
        </p:txBody>
      </p:sp>
      <p:sp>
        <p:nvSpPr>
          <p:cNvPr id="8" name="TextBox 8"/>
          <p:cNvSpPr txBox="1"/>
          <p:nvPr/>
        </p:nvSpPr>
        <p:spPr>
          <a:xfrm>
            <a:off x="224054" y="4954203"/>
            <a:ext cx="3148360" cy="4134265"/>
          </a:xfrm>
          <a:prstGeom prst="rect">
            <a:avLst/>
          </a:prstGeom>
          <a:noFill/>
        </p:spPr>
        <p:txBody>
          <a:bodyPr wrap="square" lIns="0" tIns="0" rIns="0" bIns="0" rtlCol="0">
            <a:noAutofit/>
          </a:bodyPr>
          <a:lstStyle/>
          <a:p>
            <a:pPr marL="46990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CERERE  TIP DE</a:t>
            </a:r>
            <a:endParaRPr lang="ro-RO" sz="2400" noProof="0" dirty="0"/>
          </a:p>
          <a:p>
            <a:pPr marL="774700" indent="0" algn="l">
              <a:lnSpc>
                <a:spcPct val="100000"/>
              </a:lnSpc>
              <a:spcBef>
                <a:spcPts val="800"/>
              </a:spcBef>
              <a:spcAft>
                <a:spcPts val="0"/>
              </a:spcAft>
            </a:pPr>
            <a:r>
              <a:rPr lang="ro-RO" sz="2400" b="0" i="0" u="none" strike="noStrike" noProof="0" dirty="0">
                <a:solidFill>
                  <a:srgbClr val="D6801C"/>
                </a:solidFill>
                <a:latin typeface="GdPictureBackupFont"/>
                <a:cs typeface="GdPictureBackupFont"/>
              </a:rPr>
              <a:t>ÎNSCRIERE</a:t>
            </a:r>
            <a:endParaRPr lang="ro-RO" sz="2400" noProof="0" dirty="0"/>
          </a:p>
          <a:p>
            <a:pPr marL="215900" indent="0" algn="l">
              <a:lnSpc>
                <a:spcPct val="100000"/>
              </a:lnSpc>
              <a:spcBef>
                <a:spcPts val="1800"/>
              </a:spcBef>
              <a:spcAft>
                <a:spcPts val="0"/>
              </a:spcAft>
            </a:pPr>
            <a:r>
              <a:rPr lang="ro-RO" sz="1600" b="0" i="0" u="none" strike="noStrike" noProof="0" dirty="0">
                <a:solidFill>
                  <a:srgbClr val="292828"/>
                </a:solidFill>
                <a:latin typeface="GdPictureBackupFont"/>
                <a:cs typeface="GdPictureBackupFont"/>
              </a:rPr>
              <a:t>Se poate transmite pe mail, prin</a:t>
            </a:r>
            <a:endParaRPr lang="ro-RO" sz="1600" noProof="0" dirty="0"/>
          </a:p>
          <a:p>
            <a:pPr marL="241300" indent="0" algn="l">
              <a:lnSpc>
                <a:spcPct val="100000"/>
              </a:lnSpc>
              <a:spcBef>
                <a:spcPts val="100"/>
              </a:spcBef>
              <a:spcAft>
                <a:spcPts val="0"/>
              </a:spcAft>
            </a:pPr>
            <a:r>
              <a:rPr lang="ro-RO" sz="1600" b="0" i="0" u="none" strike="noStrike" noProof="0" dirty="0">
                <a:solidFill>
                  <a:srgbClr val="292828"/>
                </a:solidFill>
                <a:latin typeface="GdPictureBackupFont"/>
                <a:cs typeface="GdPictureBackupFont"/>
              </a:rPr>
              <a:t>poștă cu confirmare de primire</a:t>
            </a:r>
            <a:endParaRPr lang="ro-RO" sz="1600" noProof="0" dirty="0"/>
          </a:p>
          <a:p>
            <a:pPr marL="355600" indent="0" algn="l">
              <a:lnSpc>
                <a:spcPct val="100000"/>
              </a:lnSpc>
              <a:spcBef>
                <a:spcPts val="0"/>
              </a:spcBef>
              <a:spcAft>
                <a:spcPts val="0"/>
              </a:spcAft>
            </a:pPr>
            <a:r>
              <a:rPr lang="ro-RO" sz="1600" b="0" i="0" u="none" strike="noStrike" noProof="0" dirty="0">
                <a:solidFill>
                  <a:srgbClr val="292828"/>
                </a:solidFill>
                <a:latin typeface="GdPictureBackupFont"/>
                <a:cs typeface="GdPictureBackupFont"/>
              </a:rPr>
              <a:t>sau se poate depune la sediul</a:t>
            </a:r>
            <a:endParaRPr lang="ro-RO" sz="1600" noProof="0" dirty="0"/>
          </a:p>
          <a:p>
            <a:pPr marL="330200" indent="0" algn="l">
              <a:lnSpc>
                <a:spcPct val="100000"/>
              </a:lnSpc>
              <a:spcBef>
                <a:spcPts val="0"/>
              </a:spcBef>
              <a:spcAft>
                <a:spcPts val="0"/>
              </a:spcAft>
            </a:pPr>
            <a:r>
              <a:rPr lang="ro-RO" sz="1600" b="0" i="0" u="none" strike="noStrike" noProof="0" dirty="0">
                <a:solidFill>
                  <a:srgbClr val="292828"/>
                </a:solidFill>
                <a:latin typeface="GdPictureBackupFont"/>
                <a:cs typeface="GdPictureBackupFont"/>
              </a:rPr>
              <a:t>unității de învățământ la care</a:t>
            </a:r>
            <a:endParaRPr lang="ro-RO" sz="1600" noProof="0" dirty="0"/>
          </a:p>
          <a:p>
            <a:pPr marL="254000" indent="0" algn="l">
              <a:lnSpc>
                <a:spcPct val="100000"/>
              </a:lnSpc>
              <a:spcBef>
                <a:spcPts val="0"/>
              </a:spcBef>
              <a:spcAft>
                <a:spcPts val="0"/>
              </a:spcAft>
            </a:pPr>
            <a:r>
              <a:rPr lang="ro-RO" sz="1600" b="0" i="0" u="none" strike="noStrike" noProof="0" dirty="0">
                <a:solidFill>
                  <a:srgbClr val="292828"/>
                </a:solidFill>
                <a:latin typeface="GdPictureBackupFont"/>
                <a:cs typeface="GdPictureBackupFont"/>
              </a:rPr>
              <a:t>părintele/ reprezentantul legal</a:t>
            </a:r>
            <a:endParaRPr lang="ro-RO" sz="1600" noProof="0" dirty="0"/>
          </a:p>
          <a:p>
            <a:pPr marL="279400" indent="0" algn="l">
              <a:lnSpc>
                <a:spcPct val="100000"/>
              </a:lnSpc>
              <a:spcBef>
                <a:spcPts val="0"/>
              </a:spcBef>
              <a:spcAft>
                <a:spcPts val="0"/>
              </a:spcAft>
            </a:pPr>
            <a:r>
              <a:rPr lang="ro-RO" sz="1600" b="0" i="0" u="none" strike="noStrike" noProof="0" dirty="0">
                <a:solidFill>
                  <a:srgbClr val="292828"/>
                </a:solidFill>
                <a:latin typeface="GdPictureBackupFont"/>
                <a:cs typeface="GdPictureBackupFont"/>
              </a:rPr>
              <a:t>dorește înscrierea în perioada</a:t>
            </a:r>
            <a:endParaRPr lang="ro-RO" sz="1600" noProof="0" dirty="0"/>
          </a:p>
          <a:p>
            <a:pPr marL="533400" indent="0" algn="l">
              <a:lnSpc>
                <a:spcPct val="100000"/>
              </a:lnSpc>
              <a:spcBef>
                <a:spcPts val="0"/>
              </a:spcBef>
              <a:spcAft>
                <a:spcPts val="0"/>
              </a:spcAft>
            </a:pPr>
            <a:r>
              <a:rPr lang="ro-RO" sz="1600" b="0" i="0" u="none" strike="noStrike" noProof="0" dirty="0">
                <a:solidFill>
                  <a:srgbClr val="292828"/>
                </a:solidFill>
                <a:latin typeface="GdPictureBackupFont"/>
                <a:cs typeface="GdPictureBackupFont"/>
              </a:rPr>
              <a:t>prevăzute de calendarul</a:t>
            </a:r>
            <a:endParaRPr lang="ro-RO" sz="1600" noProof="0" dirty="0"/>
          </a:p>
          <a:p>
            <a:pPr marL="1054100" indent="0" algn="l">
              <a:lnSpc>
                <a:spcPct val="100000"/>
              </a:lnSpc>
              <a:spcBef>
                <a:spcPts val="0"/>
              </a:spcBef>
              <a:spcAft>
                <a:spcPts val="0"/>
              </a:spcAft>
            </a:pPr>
            <a:r>
              <a:rPr lang="ro-RO" sz="1600" b="0" i="0" u="none" strike="noStrike" noProof="0" dirty="0">
                <a:solidFill>
                  <a:srgbClr val="292828"/>
                </a:solidFill>
                <a:latin typeface="GdPictureBackupFont"/>
                <a:cs typeface="GdPictureBackupFont"/>
              </a:rPr>
              <a:t>înscrierilor.</a:t>
            </a:r>
            <a:endParaRPr lang="ro-RO" sz="1600" noProof="0" dirty="0"/>
          </a:p>
          <a:p>
            <a:pPr marL="0" indent="0" algn="l">
              <a:lnSpc>
                <a:spcPct val="100000"/>
              </a:lnSpc>
              <a:spcBef>
                <a:spcPts val="0"/>
              </a:spcBef>
              <a:spcAft>
                <a:spcPts val="0"/>
              </a:spcAft>
            </a:pPr>
            <a:r>
              <a:rPr lang="ro-RO" sz="2800" b="0" i="0" u="none" strike="noStrike" noProof="0" dirty="0">
                <a:solidFill>
                  <a:srgbClr val="D6801C"/>
                </a:solidFill>
                <a:latin typeface="GdPictureBackupFont"/>
                <a:cs typeface="GdPictureBackupFont"/>
              </a:rPr>
              <a:t>***</a:t>
            </a:r>
            <a:endParaRPr lang="ro-RO" sz="2800" noProof="0" dirty="0"/>
          </a:p>
          <a:p>
            <a:pPr marL="520700" indent="0" algn="l">
              <a:lnSpc>
                <a:spcPct val="100000"/>
              </a:lnSpc>
              <a:spcBef>
                <a:spcPts val="0"/>
              </a:spcBef>
              <a:spcAft>
                <a:spcPts val="0"/>
              </a:spcAft>
            </a:pPr>
            <a:r>
              <a:rPr lang="ro-RO" sz="2000" b="1" i="1" u="none" strike="noStrike" noProof="0" dirty="0">
                <a:solidFill>
                  <a:srgbClr val="724209"/>
                </a:solidFill>
                <a:latin typeface="GdPictureBackupFont"/>
                <a:cs typeface="GdPictureBackupFont"/>
              </a:rPr>
              <a:t>Declarația pe proprie</a:t>
            </a:r>
            <a:endParaRPr lang="ro-RO" sz="2000" noProof="0" dirty="0"/>
          </a:p>
          <a:p>
            <a:pPr marL="431800" indent="0" algn="l">
              <a:lnSpc>
                <a:spcPct val="100000"/>
              </a:lnSpc>
              <a:spcBef>
                <a:spcPts val="0"/>
              </a:spcBef>
              <a:spcAft>
                <a:spcPts val="0"/>
              </a:spcAft>
            </a:pPr>
            <a:r>
              <a:rPr lang="ro-RO" sz="2000" b="1" i="1" u="none" strike="noStrike" noProof="0" dirty="0">
                <a:solidFill>
                  <a:srgbClr val="724209"/>
                </a:solidFill>
                <a:latin typeface="GdPictureBackupFont"/>
                <a:cs typeface="GdPictureBackupFont"/>
              </a:rPr>
              <a:t>răspundere pentru</a:t>
            </a:r>
            <a:endParaRPr lang="ro-RO" sz="2000" noProof="0" dirty="0"/>
          </a:p>
          <a:p>
            <a:pPr marL="0" indent="0" algn="r">
              <a:lnSpc>
                <a:spcPct val="100000"/>
              </a:lnSpc>
              <a:spcBef>
                <a:spcPts val="0"/>
              </a:spcBef>
              <a:spcAft>
                <a:spcPts val="0"/>
              </a:spcAft>
            </a:pPr>
            <a:r>
              <a:rPr lang="ro-RO" sz="2000" b="1" i="1" u="none" strike="noStrike" noProof="0" dirty="0">
                <a:solidFill>
                  <a:srgbClr val="724209"/>
                </a:solidFill>
                <a:latin typeface="GdPictureBackupFont"/>
                <a:cs typeface="GdPictureBackupFont"/>
              </a:rPr>
              <a:t>solicitările depuse on-line.</a:t>
            </a:r>
            <a:endParaRPr lang="ro-RO" sz="2000" noProof="0" dirty="0"/>
          </a:p>
        </p:txBody>
      </p:sp>
      <p:sp>
        <p:nvSpPr>
          <p:cNvPr id="9" name="TextBox 9"/>
          <p:cNvSpPr txBox="1"/>
          <p:nvPr/>
        </p:nvSpPr>
        <p:spPr>
          <a:xfrm>
            <a:off x="3415953" y="4914785"/>
            <a:ext cx="7573520" cy="4237837"/>
          </a:xfrm>
          <a:prstGeom prst="rect">
            <a:avLst/>
          </a:prstGeom>
          <a:noFill/>
        </p:spPr>
        <p:txBody>
          <a:bodyPr wrap="square" lIns="0" tIns="0" rIns="0" bIns="0" rtlCol="0">
            <a:noAutofit/>
          </a:bodyPr>
          <a:lstStyle/>
          <a:p>
            <a:pPr marL="36830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COPIE               COPIE ACTE DE         </a:t>
            </a:r>
            <a:r>
              <a:rPr lang="ro-RO" sz="1600" b="0" i="0" u="none" strike="noStrike" noProof="0" dirty="0">
                <a:solidFill>
                  <a:srgbClr val="D6801C"/>
                </a:solidFill>
                <a:latin typeface="GdPictureBackupFont"/>
                <a:cs typeface="GdPictureBackupFont"/>
              </a:rPr>
              <a:t>ADEVERINȚĂ DE ANGAJAT</a:t>
            </a:r>
            <a:r>
              <a:rPr lang="ro-RO" sz="2400" noProof="0" dirty="0"/>
              <a:t>              </a:t>
            </a:r>
          </a:p>
          <a:p>
            <a:pPr marL="36830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                              IDENTITATE           </a:t>
            </a:r>
            <a:r>
              <a:rPr lang="ro-RO" sz="1600" b="0" i="0" u="none" strike="noStrike" noProof="0" dirty="0">
                <a:solidFill>
                  <a:srgbClr val="D6801C"/>
                </a:solidFill>
                <a:latin typeface="GdPictureBackupFont"/>
                <a:cs typeface="GdPictureBackupFont"/>
              </a:rPr>
              <a:t>PENTRU FIECARE DINTRE</a:t>
            </a:r>
            <a:endParaRPr lang="ro-RO" sz="2400" noProof="0" dirty="0"/>
          </a:p>
          <a:p>
            <a:pPr marL="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CERTIFICAT                                               </a:t>
            </a:r>
            <a:r>
              <a:rPr lang="ro-RO" sz="1600" b="0" i="0" u="none" strike="noStrike" noProof="0" dirty="0">
                <a:solidFill>
                  <a:srgbClr val="D6801C"/>
                </a:solidFill>
                <a:latin typeface="GdPictureBackupFont"/>
                <a:cs typeface="GdPictureBackupFont"/>
              </a:rPr>
              <a:t>PĂRINȚI/REPREZENTANT</a:t>
            </a:r>
            <a:endParaRPr lang="ro-RO" sz="1600" noProof="0" dirty="0"/>
          </a:p>
          <a:p>
            <a:pPr marL="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DE NAȘTERE               PĂRINȚI/              </a:t>
            </a:r>
            <a:r>
              <a:rPr lang="ro-RO" sz="1600" b="0" i="0" u="none" strike="noStrike" noProof="0" dirty="0">
                <a:solidFill>
                  <a:srgbClr val="D6801C"/>
                </a:solidFill>
                <a:latin typeface="GdPictureBackupFont"/>
                <a:cs typeface="GdPictureBackupFont"/>
              </a:rPr>
              <a:t>LEGAL SAU ADEVERINȚĂ</a:t>
            </a:r>
            <a:endParaRPr lang="ro-RO" sz="2400" noProof="0" dirty="0"/>
          </a:p>
          <a:p>
            <a:pPr marL="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     COPIL              REPREZENTANT         </a:t>
            </a:r>
            <a:r>
              <a:rPr lang="ro-RO" sz="1600" b="0" i="0" u="none" strike="noStrike" noProof="0" dirty="0">
                <a:solidFill>
                  <a:srgbClr val="D6801C"/>
                </a:solidFill>
                <a:latin typeface="GdPictureBackupFont"/>
                <a:cs typeface="GdPictureBackupFont"/>
              </a:rPr>
              <a:t>PRIVIND PERIOADA </a:t>
            </a:r>
          </a:p>
          <a:p>
            <a:pPr marL="0" indent="0" algn="l">
              <a:lnSpc>
                <a:spcPct val="100000"/>
              </a:lnSpc>
              <a:spcBef>
                <a:spcPts val="0"/>
              </a:spcBef>
              <a:spcAft>
                <a:spcPts val="0"/>
              </a:spcAft>
            </a:pPr>
            <a:r>
              <a:rPr lang="ro-RO" sz="1600" noProof="0" dirty="0">
                <a:solidFill>
                  <a:srgbClr val="D6801C"/>
                </a:solidFill>
                <a:latin typeface="GdPictureBackupFont"/>
                <a:cs typeface="GdPictureBackupFont"/>
              </a:rPr>
              <a:t>				                    </a:t>
            </a:r>
            <a:r>
              <a:rPr lang="ro-RO" sz="1600" b="0" i="0" u="none" strike="noStrike" noProof="0" dirty="0">
                <a:solidFill>
                  <a:srgbClr val="D6801C"/>
                </a:solidFill>
                <a:latin typeface="GdPictureBackupFont"/>
                <a:cs typeface="GdPictureBackupFont"/>
              </a:rPr>
              <a:t>CONCEDIULUI DE CREȘTERE</a:t>
            </a:r>
            <a:endParaRPr lang="ro-RO" sz="1600" noProof="0" dirty="0"/>
          </a:p>
          <a:p>
            <a:pPr marL="2984500" indent="0" algn="l">
              <a:lnSpc>
                <a:spcPct val="100000"/>
              </a:lnSpc>
              <a:spcBef>
                <a:spcPts val="0"/>
              </a:spcBef>
              <a:spcAft>
                <a:spcPts val="0"/>
              </a:spcAft>
            </a:pPr>
            <a:r>
              <a:rPr lang="ro-RO" sz="2400" b="0" i="0" u="none" strike="noStrike" noProof="0" dirty="0">
                <a:solidFill>
                  <a:srgbClr val="D6801C"/>
                </a:solidFill>
                <a:latin typeface="GdPictureBackupFont"/>
                <a:cs typeface="GdPictureBackupFont"/>
              </a:rPr>
              <a:t>LEGAL            </a:t>
            </a:r>
            <a:r>
              <a:rPr lang="ro-RO" sz="1600" b="0" i="0" u="none" strike="noStrike" noProof="0" dirty="0">
                <a:solidFill>
                  <a:srgbClr val="D6801C"/>
                </a:solidFill>
                <a:latin typeface="GdPictureBackupFont"/>
                <a:cs typeface="GdPictureBackupFont"/>
              </a:rPr>
              <a:t>ȘI ÎNGRIJIRE COPIL, PENTRU</a:t>
            </a:r>
            <a:r>
              <a:rPr lang="ro-RO" sz="1600" noProof="0" dirty="0"/>
              <a:t> </a:t>
            </a:r>
          </a:p>
          <a:p>
            <a:pPr marL="2984500" indent="0" algn="l">
              <a:lnSpc>
                <a:spcPct val="100000"/>
              </a:lnSpc>
              <a:spcBef>
                <a:spcPts val="0"/>
              </a:spcBef>
              <a:spcAft>
                <a:spcPts val="0"/>
              </a:spcAft>
            </a:pPr>
            <a:r>
              <a:rPr lang="ro-RO" sz="1600" b="0" i="0" u="none" strike="noStrike" noProof="0" dirty="0">
                <a:solidFill>
                  <a:srgbClr val="D6801C"/>
                </a:solidFill>
                <a:latin typeface="GdPictureBackupFont"/>
                <a:cs typeface="GdPictureBackupFont"/>
              </a:rPr>
              <a:t>                                   TIPUL DE PROGRAM</a:t>
            </a:r>
            <a:r>
              <a:rPr lang="ro-RO" sz="1600" b="0" i="0" u="none" strike="noStrike" noProof="0" dirty="0">
                <a:solidFill>
                  <a:srgbClr val="000000"/>
                </a:solidFill>
                <a:latin typeface="GdPictureBackupFont"/>
                <a:cs typeface="GdPictureBackupFont"/>
              </a:rPr>
              <a:t> </a:t>
            </a:r>
          </a:p>
          <a:p>
            <a:pPr marL="2984500" indent="0" algn="l">
              <a:lnSpc>
                <a:spcPct val="100000"/>
              </a:lnSpc>
              <a:spcBef>
                <a:spcPts val="0"/>
              </a:spcBef>
              <a:spcAft>
                <a:spcPts val="0"/>
              </a:spcAft>
            </a:pPr>
            <a:r>
              <a:rPr lang="ro-RO" sz="1600" noProof="0" dirty="0">
                <a:solidFill>
                  <a:srgbClr val="000000"/>
                </a:solidFill>
                <a:latin typeface="GdPictureBackupFont"/>
                <a:cs typeface="GdPictureBackupFont"/>
              </a:rPr>
              <a:t>                                   </a:t>
            </a:r>
            <a:r>
              <a:rPr lang="ro-RO" sz="1600" b="0" i="0" u="none" strike="noStrike" noProof="0" dirty="0">
                <a:solidFill>
                  <a:srgbClr val="D6801C"/>
                </a:solidFill>
                <a:latin typeface="GdPictureBackupFont"/>
                <a:cs typeface="GdPictureBackupFont"/>
              </a:rPr>
              <a:t>PRELUNGIT, RESPECTIV</a:t>
            </a:r>
            <a:r>
              <a:rPr lang="ro-RO" sz="1600" noProof="0" dirty="0"/>
              <a:t>      </a:t>
            </a:r>
          </a:p>
          <a:p>
            <a:pPr marL="2984500" indent="0" algn="l">
              <a:lnSpc>
                <a:spcPct val="100000"/>
              </a:lnSpc>
              <a:spcBef>
                <a:spcPts val="0"/>
              </a:spcBef>
              <a:spcAft>
                <a:spcPts val="0"/>
              </a:spcAft>
            </a:pPr>
            <a:r>
              <a:rPr lang="ro-RO" sz="1600" b="0" i="0" u="none" strike="noStrike" noProof="0" dirty="0">
                <a:solidFill>
                  <a:srgbClr val="D6801C"/>
                </a:solidFill>
                <a:latin typeface="GdPictureBackupFont"/>
                <a:cs typeface="GdPictureBackupFont"/>
              </a:rPr>
              <a:t>                                   PENTRU ÎNSCRIEREA ÎN</a:t>
            </a:r>
            <a:r>
              <a:rPr lang="ro-RO" sz="1600" noProof="0" dirty="0"/>
              <a:t>  </a:t>
            </a:r>
          </a:p>
          <a:p>
            <a:pPr marL="2984500" indent="0" algn="l">
              <a:lnSpc>
                <a:spcPct val="100000"/>
              </a:lnSpc>
              <a:spcBef>
                <a:spcPts val="0"/>
              </a:spcBef>
              <a:spcAft>
                <a:spcPts val="0"/>
              </a:spcAft>
            </a:pPr>
            <a:r>
              <a:rPr lang="ro-RO" sz="1600" b="0" i="0" u="none" strike="noStrike" noProof="0" dirty="0">
                <a:solidFill>
                  <a:srgbClr val="D6801C"/>
                </a:solidFill>
                <a:latin typeface="GdPictureBackupFont"/>
                <a:cs typeface="GdPictureBackupFont"/>
              </a:rPr>
              <a:t>                                   ÎNVĂȚĂMÂNTUL</a:t>
            </a:r>
            <a:r>
              <a:rPr lang="ro-RO" sz="1600" b="0" i="0" u="none" strike="noStrike" noProof="0" dirty="0">
                <a:solidFill>
                  <a:srgbClr val="000000"/>
                </a:solidFill>
                <a:latin typeface="GdPictureBackupFont"/>
                <a:cs typeface="GdPictureBackupFont"/>
              </a:rPr>
              <a:t> </a:t>
            </a:r>
            <a:r>
              <a:rPr lang="ro-RO" sz="1600" b="0" i="0" u="none" strike="noStrike" noProof="0" dirty="0">
                <a:solidFill>
                  <a:srgbClr val="D6801C"/>
                </a:solidFill>
                <a:latin typeface="GdPictureBackupFont"/>
                <a:cs typeface="GdPictureBackupFont"/>
              </a:rPr>
              <a:t>ANTEPREȘCOLAR</a:t>
            </a:r>
            <a:endParaRPr lang="ro-RO" sz="1600" noProof="0" dirty="0"/>
          </a:p>
        </p:txBody>
      </p:sp>
      <p:sp>
        <p:nvSpPr>
          <p:cNvPr id="10" name="TextBox 10"/>
          <p:cNvSpPr txBox="1"/>
          <p:nvPr/>
        </p:nvSpPr>
        <p:spPr>
          <a:xfrm>
            <a:off x="11486936" y="4966661"/>
            <a:ext cx="6050176" cy="3660967"/>
          </a:xfrm>
          <a:prstGeom prst="rect">
            <a:avLst/>
          </a:prstGeom>
          <a:noFill/>
        </p:spPr>
        <p:txBody>
          <a:bodyPr wrap="square" lIns="0" tIns="0" rIns="0" bIns="0" rtlCol="0">
            <a:noAutofit/>
          </a:bodyPr>
          <a:lstStyle/>
          <a:p>
            <a:pPr marL="0" indent="0" algn="r">
              <a:lnSpc>
                <a:spcPct val="100000"/>
              </a:lnSpc>
              <a:spcBef>
                <a:spcPts val="0"/>
              </a:spcBef>
              <a:spcAft>
                <a:spcPts val="0"/>
              </a:spcAft>
            </a:pPr>
            <a:r>
              <a:rPr lang="ro-RO" sz="2000" b="0" i="0" u="none" strike="noStrike" noProof="0" dirty="0">
                <a:solidFill>
                  <a:srgbClr val="D6801C"/>
                </a:solidFill>
                <a:latin typeface="GdPictureBackupFont"/>
                <a:cs typeface="GdPictureBackupFont"/>
              </a:rPr>
              <a:t>DOVADA MODULUI ÎN</a:t>
            </a:r>
            <a:r>
              <a:rPr lang="ro-RO" sz="2400" b="0" i="0" u="none" strike="noStrike" noProof="0" dirty="0">
                <a:solidFill>
                  <a:srgbClr val="D6801C"/>
                </a:solidFill>
                <a:latin typeface="GdPictureBackupFont"/>
                <a:cs typeface="GdPictureBackupFont"/>
              </a:rPr>
              <a:t>           ALTE DOCUMENTE</a:t>
            </a:r>
            <a:endParaRPr lang="ro-RO" sz="2000" noProof="0" dirty="0"/>
          </a:p>
          <a:p>
            <a:pPr marL="304800" indent="0" algn="l">
              <a:lnSpc>
                <a:spcPct val="100000"/>
              </a:lnSpc>
              <a:spcBef>
                <a:spcPts val="700"/>
              </a:spcBef>
              <a:spcAft>
                <a:spcPts val="0"/>
              </a:spcAft>
            </a:pPr>
            <a:r>
              <a:rPr lang="ro-RO" sz="2000" b="0" i="0" u="none" strike="noStrike" noProof="0" dirty="0">
                <a:solidFill>
                  <a:srgbClr val="D6801C"/>
                </a:solidFill>
                <a:latin typeface="GdPictureBackupFont"/>
                <a:cs typeface="GdPictureBackupFont"/>
              </a:rPr>
              <a:t>CARE SE EXERCITĂ</a:t>
            </a:r>
            <a:r>
              <a:rPr lang="ro-RO" sz="2400" b="0" i="0" u="none" strike="noStrike" noProof="0" dirty="0">
                <a:solidFill>
                  <a:srgbClr val="D6801C"/>
                </a:solidFill>
                <a:latin typeface="GdPictureBackupFont"/>
                <a:cs typeface="GdPictureBackupFont"/>
              </a:rPr>
              <a:t>                       DOVEDITOARE</a:t>
            </a:r>
            <a:endParaRPr lang="ro-RO" sz="2000" noProof="0" dirty="0"/>
          </a:p>
          <a:p>
            <a:pPr marL="508000" indent="0" algn="l">
              <a:lnSpc>
                <a:spcPct val="100000"/>
              </a:lnSpc>
              <a:spcBef>
                <a:spcPts val="800"/>
              </a:spcBef>
              <a:spcAft>
                <a:spcPts val="0"/>
              </a:spcAft>
            </a:pPr>
            <a:r>
              <a:rPr lang="ro-RO" sz="2000" b="0" i="0" u="none" strike="noStrike" noProof="0" dirty="0">
                <a:solidFill>
                  <a:srgbClr val="D6801C"/>
                </a:solidFill>
                <a:latin typeface="GdPictureBackupFont"/>
                <a:cs typeface="GdPictureBackupFont"/>
              </a:rPr>
              <a:t>AUTORITATEA</a:t>
            </a:r>
            <a:r>
              <a:rPr lang="ro-RO" sz="2400" b="0" i="0" u="none" strike="noStrike" noProof="0" dirty="0">
                <a:solidFill>
                  <a:srgbClr val="D6801C"/>
                </a:solidFill>
                <a:latin typeface="GdPictureBackupFont"/>
                <a:cs typeface="GdPictureBackupFont"/>
              </a:rPr>
              <a:t>                           CARE FAC</a:t>
            </a:r>
            <a:endParaRPr lang="ro-RO" sz="2000" noProof="0" dirty="0"/>
          </a:p>
          <a:p>
            <a:pPr marL="38100" indent="0" algn="l">
              <a:lnSpc>
                <a:spcPct val="100000"/>
              </a:lnSpc>
              <a:spcBef>
                <a:spcPts val="400"/>
              </a:spcBef>
              <a:spcAft>
                <a:spcPts val="0"/>
              </a:spcAft>
            </a:pPr>
            <a:r>
              <a:rPr lang="ro-RO" sz="2000" b="0" i="0" u="none" strike="noStrike" noProof="0" dirty="0">
                <a:solidFill>
                  <a:srgbClr val="D6801C"/>
                </a:solidFill>
                <a:latin typeface="GdPictureBackupFont"/>
                <a:cs typeface="GdPictureBackupFont"/>
              </a:rPr>
              <a:t>PĂRINTEASCĂ ȘI UNDE                        </a:t>
            </a:r>
            <a:r>
              <a:rPr lang="ro-RO" sz="2400" b="0" i="0" u="none" strike="noStrike" noProof="0" dirty="0">
                <a:solidFill>
                  <a:srgbClr val="D6801C"/>
                </a:solidFill>
                <a:latin typeface="GdPictureBackupFont"/>
                <a:cs typeface="GdPictureBackupFont"/>
              </a:rPr>
              <a:t>OBIECTUL</a:t>
            </a:r>
            <a:endParaRPr lang="ro-RO" sz="2400" noProof="0" dirty="0"/>
          </a:p>
          <a:p>
            <a:pPr marL="0" indent="0" algn="ctr">
              <a:lnSpc>
                <a:spcPct val="100000"/>
              </a:lnSpc>
              <a:spcBef>
                <a:spcPts val="0"/>
              </a:spcBef>
              <a:spcAft>
                <a:spcPts val="0"/>
              </a:spcAft>
            </a:pPr>
            <a:r>
              <a:rPr lang="ro-RO" sz="2000" b="0" i="0" u="none" strike="noStrike" noProof="0" dirty="0">
                <a:solidFill>
                  <a:srgbClr val="D6801C"/>
                </a:solidFill>
                <a:latin typeface="GdPictureBackupFont"/>
                <a:cs typeface="GdPictureBackupFont"/>
              </a:rPr>
              <a:t>A FOST STABILITĂ</a:t>
            </a:r>
            <a:r>
              <a:rPr lang="ro-RO" sz="2400" b="0" i="0" u="none" strike="noStrike" noProof="0" dirty="0">
                <a:solidFill>
                  <a:srgbClr val="D6801C"/>
                </a:solidFill>
                <a:latin typeface="GdPictureBackupFont"/>
                <a:cs typeface="GdPictureBackupFont"/>
              </a:rPr>
              <a:t>                  CRITERIILOR</a:t>
            </a:r>
            <a:endParaRPr lang="ro-RO" sz="2000" noProof="0" dirty="0"/>
          </a:p>
          <a:p>
            <a:pPr marL="0" indent="0" algn="l">
              <a:lnSpc>
                <a:spcPct val="100000"/>
              </a:lnSpc>
              <a:spcBef>
                <a:spcPts val="0"/>
              </a:spcBef>
              <a:spcAft>
                <a:spcPts val="0"/>
              </a:spcAft>
            </a:pPr>
            <a:r>
              <a:rPr lang="ro-RO" sz="2000" b="0" i="0" u="none" strike="noStrike" noProof="0" dirty="0">
                <a:solidFill>
                  <a:srgbClr val="D6801C"/>
                </a:solidFill>
                <a:latin typeface="GdPictureBackupFont"/>
                <a:cs typeface="GdPictureBackupFont"/>
              </a:rPr>
              <a:t>LOCUINȚA MINORULUI                         </a:t>
            </a:r>
            <a:r>
              <a:rPr lang="ro-RO" sz="2400" b="0" i="0" u="none" strike="noStrike" noProof="0" dirty="0">
                <a:solidFill>
                  <a:srgbClr val="D6801C"/>
                </a:solidFill>
                <a:latin typeface="GdPictureBackupFont"/>
                <a:cs typeface="GdPictureBackupFont"/>
              </a:rPr>
              <a:t>GENERALE/ </a:t>
            </a:r>
          </a:p>
          <a:p>
            <a:pPr marL="0" indent="0" algn="l">
              <a:lnSpc>
                <a:spcPct val="100000"/>
              </a:lnSpc>
              <a:spcBef>
                <a:spcPts val="0"/>
              </a:spcBef>
              <a:spcAft>
                <a:spcPts val="0"/>
              </a:spcAft>
            </a:pPr>
            <a:r>
              <a:rPr lang="ro-RO" sz="2000" b="0" i="0" u="none" strike="noStrike" noProof="0" dirty="0">
                <a:solidFill>
                  <a:srgbClr val="D6801C"/>
                </a:solidFill>
                <a:latin typeface="GdPictureBackupFont"/>
                <a:cs typeface="GdPictureBackupFont"/>
              </a:rPr>
              <a:t>(în cazul părinților                                  </a:t>
            </a:r>
            <a:r>
              <a:rPr lang="ro-RO" sz="2400" b="0" i="0" u="none" strike="noStrike" noProof="0" dirty="0">
                <a:solidFill>
                  <a:srgbClr val="D6801C"/>
                </a:solidFill>
                <a:latin typeface="GdPictureBackupFont"/>
                <a:cs typeface="GdPictureBackupFont"/>
              </a:rPr>
              <a:t>SPECIFICE DE</a:t>
            </a:r>
            <a:endParaRPr lang="ro-RO" sz="2400" noProof="0" dirty="0"/>
          </a:p>
          <a:p>
            <a:pPr marL="774700" indent="0" algn="l">
              <a:lnSpc>
                <a:spcPct val="100000"/>
              </a:lnSpc>
              <a:spcBef>
                <a:spcPts val="0"/>
              </a:spcBef>
              <a:spcAft>
                <a:spcPts val="0"/>
              </a:spcAft>
            </a:pPr>
            <a:r>
              <a:rPr lang="ro-RO" sz="2000" b="0" i="0" u="none" strike="noStrike" noProof="0" dirty="0">
                <a:solidFill>
                  <a:srgbClr val="D6801C"/>
                </a:solidFill>
                <a:latin typeface="GdPictureBackupFont"/>
                <a:cs typeface="GdPictureBackupFont"/>
              </a:rPr>
              <a:t>divorțați)</a:t>
            </a:r>
            <a:r>
              <a:rPr lang="ro-RO" sz="2400" b="0" i="0" u="none" strike="noStrike" noProof="0" dirty="0">
                <a:solidFill>
                  <a:srgbClr val="D6801C"/>
                </a:solidFill>
                <a:latin typeface="GdPictureBackupFont"/>
                <a:cs typeface="GdPictureBackupFont"/>
              </a:rPr>
              <a:t>                               ÎNSCRIERE</a:t>
            </a:r>
            <a:endParaRPr lang="ro-RO" sz="2000"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13716" y="193547"/>
            <a:ext cx="18288000" cy="10287000"/>
          </a:xfrm>
          <a:prstGeom prst="rect">
            <a:avLst/>
          </a:prstGeom>
        </p:spPr>
      </p:pic>
      <p:sp>
        <p:nvSpPr>
          <p:cNvPr id="7" name="TextBox 7"/>
          <p:cNvSpPr txBox="1"/>
          <p:nvPr/>
        </p:nvSpPr>
        <p:spPr>
          <a:xfrm>
            <a:off x="2136775" y="585161"/>
            <a:ext cx="14106944" cy="7962927"/>
          </a:xfrm>
          <a:prstGeom prst="rect">
            <a:avLst/>
          </a:prstGeom>
          <a:noFill/>
        </p:spPr>
        <p:txBody>
          <a:bodyPr wrap="square" lIns="0" tIns="0" rIns="0" bIns="0" rtlCol="0">
            <a:noAutofit/>
          </a:bodyPr>
          <a:lstStyle/>
          <a:p>
            <a:pPr marL="0" indent="0" algn="l">
              <a:lnSpc>
                <a:spcPct val="100000"/>
              </a:lnSpc>
              <a:spcBef>
                <a:spcPts val="0"/>
              </a:spcBef>
              <a:spcAft>
                <a:spcPts val="0"/>
              </a:spcAft>
            </a:pPr>
            <a:r>
              <a:rPr lang="ro-RO" sz="5400" b="0" i="0" u="none" strike="noStrike" noProof="0" dirty="0">
                <a:solidFill>
                  <a:srgbClr val="D6801C"/>
                </a:solidFill>
                <a:latin typeface="GdPictureBackupFont"/>
                <a:cs typeface="GdPictureBackupFont"/>
              </a:rPr>
              <a:t>        DOCUMENTELE CARE VOR FI ADUSE LA</a:t>
            </a:r>
            <a:endParaRPr lang="ro-RO" sz="5400" noProof="0" dirty="0"/>
          </a:p>
          <a:p>
            <a:pPr marL="2146300" indent="0" algn="l">
              <a:lnSpc>
                <a:spcPct val="100000"/>
              </a:lnSpc>
              <a:spcBef>
                <a:spcPts val="0"/>
              </a:spcBef>
              <a:spcAft>
                <a:spcPts val="0"/>
              </a:spcAft>
            </a:pPr>
            <a:r>
              <a:rPr lang="ro-RO" sz="5400" b="0" i="0" u="none" strike="noStrike" noProof="0" dirty="0">
                <a:solidFill>
                  <a:srgbClr val="D6801C"/>
                </a:solidFill>
                <a:latin typeface="GdPictureBackupFont"/>
                <a:cs typeface="GdPictureBackupFont"/>
              </a:rPr>
              <a:t>    ÎNCEPUTUL ANULUI ȘCOLAR</a:t>
            </a:r>
            <a:endParaRPr lang="ro-RO" sz="5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1700"/>
              </a:spcAft>
            </a:pPr>
            <a:endParaRPr lang="ro-RO" sz="2400" noProof="0" dirty="0"/>
          </a:p>
          <a:p>
            <a:pPr marL="0" indent="0" algn="l">
              <a:lnSpc>
                <a:spcPct val="110417"/>
              </a:lnSpc>
              <a:spcBef>
                <a:spcPts val="0"/>
              </a:spcBef>
              <a:spcAft>
                <a:spcPts val="0"/>
              </a:spcAft>
            </a:pPr>
            <a:r>
              <a:rPr lang="ro-RO" sz="2400" b="0" i="0" u="none" strike="noStrike" noProof="0" dirty="0">
                <a:solidFill>
                  <a:srgbClr val="D6801C"/>
                </a:solidFill>
                <a:latin typeface="GdPictureBackupFont"/>
                <a:cs typeface="GdPictureBackupFont"/>
              </a:rPr>
              <a:t>ADEVERINȚĂ MEDICALĂ                           FIȘA DE VACCINĂRI/                                  AVIZ EPIDEMIOLOGIC,</a:t>
            </a:r>
            <a:r>
              <a:rPr lang="ro-RO" sz="2400" b="0" i="0" u="none" strike="noStrike" noProof="0" dirty="0">
                <a:solidFill>
                  <a:srgbClr val="000000"/>
                </a:solidFill>
                <a:latin typeface="GdPictureBackupFont"/>
                <a:cs typeface="GdPictureBackupFont"/>
              </a:rPr>
              <a:t> </a:t>
            </a:r>
          </a:p>
          <a:p>
            <a:pPr marL="0" indent="0" algn="l">
              <a:lnSpc>
                <a:spcPct val="110417"/>
              </a:lnSpc>
              <a:spcBef>
                <a:spcPts val="0"/>
              </a:spcBef>
              <a:spcAft>
                <a:spcPts val="0"/>
              </a:spcAft>
            </a:pPr>
            <a:r>
              <a:rPr lang="ro-RO" sz="2400" b="0" i="0" u="none" strike="noStrike" noProof="0" dirty="0">
                <a:solidFill>
                  <a:srgbClr val="D6801C"/>
                </a:solidFill>
                <a:latin typeface="GdPictureBackupFont"/>
                <a:cs typeface="GdPictureBackupFont"/>
              </a:rPr>
              <a:t>PENTRU ÎNSCRIEREA ÎN                                   DOVADA DE                                        în care se menționează că</a:t>
            </a:r>
            <a:endParaRPr lang="ro-RO" sz="2400" noProof="0" dirty="0"/>
          </a:p>
          <a:p>
            <a:pPr marL="533400" indent="0" algn="l">
              <a:lnSpc>
                <a:spcPct val="100000"/>
              </a:lnSpc>
              <a:spcBef>
                <a:spcPts val="1200"/>
              </a:spcBef>
              <a:spcAft>
                <a:spcPts val="0"/>
              </a:spcAft>
            </a:pPr>
            <a:r>
              <a:rPr lang="ro-RO" sz="2400" b="0" i="0" u="none" strike="noStrike" noProof="0" dirty="0">
                <a:solidFill>
                  <a:srgbClr val="D6801C"/>
                </a:solidFill>
                <a:latin typeface="GdPictureBackupFont"/>
                <a:cs typeface="GdPictureBackupFont"/>
              </a:rPr>
              <a:t>COLECTIVITATE                                        VACCINARE,                                         respectivul copil este clinic</a:t>
            </a:r>
            <a:endParaRPr lang="ro-RO" sz="2400" noProof="0" dirty="0"/>
          </a:p>
          <a:p>
            <a:pPr marL="533400" indent="0" algn="l">
              <a:lnSpc>
                <a:spcPct val="100000"/>
              </a:lnSpc>
              <a:spcBef>
                <a:spcPts val="1200"/>
              </a:spcBef>
              <a:spcAft>
                <a:spcPts val="0"/>
              </a:spcAft>
            </a:pPr>
            <a:r>
              <a:rPr lang="ro-RO" sz="2400" b="0" i="0" u="none" strike="noStrike" noProof="0" dirty="0">
                <a:solidFill>
                  <a:srgbClr val="D6801C"/>
                </a:solidFill>
                <a:latin typeface="GdPictureBackupFont"/>
                <a:cs typeface="GdPictureBackupFont"/>
              </a:rPr>
              <a:t>(emisă de medicul de                            întocmită conform                              sănătos, eliberat de medicul</a:t>
            </a:r>
            <a:endParaRPr lang="ro-RO" sz="2400" noProof="0" dirty="0"/>
          </a:p>
          <a:p>
            <a:pPr marL="1079500" indent="0" algn="l">
              <a:lnSpc>
                <a:spcPct val="100000"/>
              </a:lnSpc>
              <a:spcBef>
                <a:spcPts val="800"/>
              </a:spcBef>
              <a:spcAft>
                <a:spcPts val="0"/>
              </a:spcAft>
            </a:pPr>
            <a:r>
              <a:rPr lang="ro-RO" sz="2400" b="0" i="0" u="none" strike="noStrike" noProof="0" dirty="0">
                <a:solidFill>
                  <a:srgbClr val="D6801C"/>
                </a:solidFill>
                <a:latin typeface="GdPictureBackupFont"/>
                <a:cs typeface="GdPictureBackupFont"/>
              </a:rPr>
              <a:t>familie)                                    prevederilor elaborate de                          de familie al copilului înainte de</a:t>
            </a:r>
            <a:endParaRPr lang="ro-RO" sz="2400" noProof="0" dirty="0"/>
          </a:p>
          <a:p>
            <a:pPr marL="5372100" indent="0" algn="l">
              <a:lnSpc>
                <a:spcPct val="100000"/>
              </a:lnSpc>
              <a:spcBef>
                <a:spcPts val="900"/>
              </a:spcBef>
              <a:spcAft>
                <a:spcPts val="0"/>
              </a:spcAft>
            </a:pPr>
            <a:r>
              <a:rPr lang="ro-RO" sz="2400" b="0" i="0" u="none" strike="noStrike" noProof="0" dirty="0">
                <a:solidFill>
                  <a:srgbClr val="D6801C"/>
                </a:solidFill>
                <a:latin typeface="GdPictureBackupFont"/>
                <a:cs typeface="GdPictureBackupFont"/>
              </a:rPr>
              <a:t>Ministerul Sănătății                        a începe</a:t>
            </a:r>
            <a:r>
              <a:rPr lang="ro-RO" sz="2400" b="0" i="0" u="none" strike="noStrike" noProof="0" dirty="0"/>
              <a:t> </a:t>
            </a:r>
            <a:r>
              <a:rPr lang="ro-RO" sz="2400" noProof="0" dirty="0">
                <a:solidFill>
                  <a:srgbClr val="D6801C"/>
                </a:solidFill>
                <a:latin typeface="GdPictureBackupFont"/>
                <a:cs typeface="GdPictureBackupFont"/>
              </a:rPr>
              <a:t>f</a:t>
            </a:r>
            <a:r>
              <a:rPr lang="ro-RO" sz="2400" b="0" i="0" u="none" strike="noStrike" noProof="0" dirty="0">
                <a:solidFill>
                  <a:srgbClr val="D6801C"/>
                </a:solidFill>
                <a:latin typeface="GdPictureBackupFont"/>
                <a:cs typeface="GdPictureBackupFont"/>
              </a:rPr>
              <a:t>recventarea grădiniței</a:t>
            </a:r>
            <a:endParaRPr lang="ro-RO" sz="2400" noProof="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0"/>
            <a:ext cx="18288000" cy="10287000"/>
          </a:xfrm>
          <a:prstGeom prst="rect">
            <a:avLst/>
          </a:prstGeom>
        </p:spPr>
      </p:pic>
      <p:sp>
        <p:nvSpPr>
          <p:cNvPr id="7" name="TextBox 7"/>
          <p:cNvSpPr txBox="1"/>
          <p:nvPr/>
        </p:nvSpPr>
        <p:spPr>
          <a:xfrm>
            <a:off x="759377" y="1167720"/>
            <a:ext cx="16792023" cy="7612010"/>
          </a:xfrm>
          <a:prstGeom prst="rect">
            <a:avLst/>
          </a:prstGeom>
          <a:noFill/>
        </p:spPr>
        <p:txBody>
          <a:bodyPr wrap="square" lIns="0" tIns="0" rIns="0" bIns="0" rtlCol="0">
            <a:noAutofit/>
          </a:bodyPr>
          <a:lstStyle/>
          <a:p>
            <a:pPr marL="4216400" indent="0" algn="l">
              <a:lnSpc>
                <a:spcPct val="100000"/>
              </a:lnSpc>
              <a:spcBef>
                <a:spcPts val="0"/>
              </a:spcBef>
              <a:spcAft>
                <a:spcPts val="0"/>
              </a:spcAft>
            </a:pPr>
            <a:r>
              <a:rPr lang="ro-RO" sz="4800" b="0" i="0" u="none" strike="noStrike" noProof="0" dirty="0">
                <a:solidFill>
                  <a:srgbClr val="D6801C"/>
                </a:solidFill>
                <a:latin typeface="GdPictureBackupFont"/>
                <a:cs typeface="GdPictureBackupFont"/>
              </a:rPr>
              <a:t>PROCEDURA  DE  ÎNSCRIERE</a:t>
            </a:r>
            <a:endParaRPr lang="ro-RO" sz="4800" noProof="0" dirty="0"/>
          </a:p>
          <a:p>
            <a:pPr marL="0" indent="0" algn="l">
              <a:lnSpc>
                <a:spcPct val="100000"/>
              </a:lnSpc>
              <a:spcBef>
                <a:spcPts val="0"/>
              </a:spcBef>
              <a:spcAft>
                <a:spcPts val="0"/>
              </a:spcAft>
            </a:pPr>
            <a:endParaRPr lang="ro-RO" sz="2200" noProof="0" dirty="0"/>
          </a:p>
          <a:p>
            <a:pPr marL="0" indent="0" algn="l">
              <a:lnSpc>
                <a:spcPct val="100000"/>
              </a:lnSpc>
              <a:spcBef>
                <a:spcPts val="0"/>
              </a:spcBef>
              <a:spcAft>
                <a:spcPts val="0"/>
              </a:spcAft>
            </a:pPr>
            <a:endParaRPr lang="ro-RO" sz="2200" noProof="0" dirty="0"/>
          </a:p>
          <a:p>
            <a:pPr marL="0" indent="0" algn="l">
              <a:lnSpc>
                <a:spcPct val="100000"/>
              </a:lnSpc>
              <a:spcBef>
                <a:spcPts val="0"/>
              </a:spcBef>
              <a:spcAft>
                <a:spcPts val="0"/>
              </a:spcAft>
            </a:pPr>
            <a:endParaRPr lang="ro-RO" sz="2200" noProof="0" dirty="0"/>
          </a:p>
          <a:p>
            <a:pPr marL="0" indent="0" algn="l">
              <a:lnSpc>
                <a:spcPct val="100000"/>
              </a:lnSpc>
              <a:spcBef>
                <a:spcPts val="0"/>
              </a:spcBef>
              <a:spcAft>
                <a:spcPts val="1300"/>
              </a:spcAft>
            </a:pPr>
            <a:endParaRPr lang="ro-RO" sz="2200" noProof="0" dirty="0"/>
          </a:p>
          <a:p>
            <a:pPr marL="0" indent="0" algn="just">
              <a:lnSpc>
                <a:spcPct val="100000"/>
              </a:lnSpc>
              <a:spcBef>
                <a:spcPts val="0"/>
              </a:spcBef>
              <a:spcAft>
                <a:spcPts val="0"/>
              </a:spcAft>
            </a:pPr>
            <a:r>
              <a:rPr lang="ro-RO" sz="2200" b="0" i="0" u="none" strike="noStrike" noProof="0" dirty="0">
                <a:solidFill>
                  <a:srgbClr val="000000"/>
                </a:solidFill>
                <a:latin typeface="GdPictureBackupFont"/>
                <a:cs typeface="GdPictureBackupFont"/>
              </a:rPr>
              <a:t>➢</a:t>
            </a:r>
            <a:r>
              <a:rPr lang="ro-RO" sz="2200" b="1" i="0" u="none" strike="noStrike" noProof="0" dirty="0">
                <a:solidFill>
                  <a:srgbClr val="000000"/>
                </a:solidFill>
                <a:latin typeface="GdPictureBackupFont"/>
                <a:cs typeface="GdPictureBackupFont"/>
              </a:rPr>
              <a:t> Cererea-tip de înscriere se poate transmite prin e-mail, prin poștă, cu confirmare de primire, sau se poate depune la sediul unității</a:t>
            </a:r>
            <a:endParaRPr lang="ro-RO" sz="2200" noProof="0" dirty="0"/>
          </a:p>
          <a:p>
            <a:pPr marL="355600" indent="0" algn="l">
              <a:lnSpc>
                <a:spcPct val="100000"/>
              </a:lnSpc>
              <a:spcBef>
                <a:spcPts val="1300"/>
              </a:spcBef>
              <a:spcAft>
                <a:spcPts val="0"/>
              </a:spcAft>
            </a:pPr>
            <a:r>
              <a:rPr lang="ro-RO" sz="2200" b="1" i="0" u="none" strike="noStrike" noProof="0" dirty="0">
                <a:solidFill>
                  <a:srgbClr val="000000"/>
                </a:solidFill>
                <a:latin typeface="GdPictureBackupFont"/>
                <a:cs typeface="GdPictureBackupFont"/>
              </a:rPr>
              <a:t>de învățământ la care  părintele/reprezentantul  legal dorește  înscrierea copilului,  în perioada  prevăzută de calendarul  înscrierii</a:t>
            </a:r>
            <a:endParaRPr lang="ro-RO" sz="2200" noProof="0" dirty="0"/>
          </a:p>
          <a:p>
            <a:pPr marL="381000" indent="0" algn="l">
              <a:lnSpc>
                <a:spcPct val="100000"/>
              </a:lnSpc>
              <a:spcBef>
                <a:spcPts val="1400"/>
              </a:spcBef>
              <a:spcAft>
                <a:spcPts val="0"/>
              </a:spcAft>
            </a:pPr>
            <a:r>
              <a:rPr lang="ro-RO" sz="2200" b="1" i="0" u="none" strike="noStrike" noProof="0" dirty="0">
                <a:solidFill>
                  <a:srgbClr val="000000"/>
                </a:solidFill>
                <a:latin typeface="GdPictureBackupFont"/>
                <a:cs typeface="GdPictureBackupFont"/>
              </a:rPr>
              <a:t>copiilor în unități de învățământ preuniversitar cu personalitate juridică cu grupe de nivel preșcolar  și/sau antepreșcolar.</a:t>
            </a:r>
            <a:endParaRPr lang="ro-RO" sz="2200" noProof="0" dirty="0"/>
          </a:p>
          <a:p>
            <a:pPr marL="0" indent="0" algn="l">
              <a:lnSpc>
                <a:spcPct val="100000"/>
              </a:lnSpc>
              <a:spcBef>
                <a:spcPts val="0"/>
              </a:spcBef>
              <a:spcAft>
                <a:spcPts val="1700"/>
              </a:spcAft>
            </a:pPr>
            <a:endParaRPr lang="ro-RO" sz="2200" noProof="0" dirty="0"/>
          </a:p>
          <a:p>
            <a:pPr marL="0" indent="0">
              <a:lnSpc>
                <a:spcPct val="144583"/>
              </a:lnSpc>
              <a:spcBef>
                <a:spcPts val="0"/>
              </a:spcBef>
              <a:spcAft>
                <a:spcPts val="0"/>
              </a:spcAft>
            </a:pPr>
            <a:r>
              <a:rPr lang="ro-RO" sz="2200" b="0" i="0" u="none" strike="noStrike" noProof="0" dirty="0">
                <a:solidFill>
                  <a:srgbClr val="000000"/>
                </a:solidFill>
                <a:latin typeface="GdPictureBackupFont"/>
                <a:cs typeface="GdPictureBackupFont"/>
              </a:rPr>
              <a:t>➢</a:t>
            </a:r>
            <a:r>
              <a:rPr lang="ro-RO" sz="2200" b="1" i="0" u="none" strike="noStrike" noProof="0" dirty="0">
                <a:solidFill>
                  <a:srgbClr val="000000"/>
                </a:solidFill>
                <a:latin typeface="GdPictureBackupFont"/>
                <a:cs typeface="GdPictureBackupFont"/>
              </a:rPr>
              <a:t> A)</a:t>
            </a:r>
            <a:r>
              <a:rPr lang="ro-RO" sz="2200" b="0" i="0" u="none" strike="noStrike" noProof="0" dirty="0">
                <a:solidFill>
                  <a:srgbClr val="000000"/>
                </a:solidFill>
                <a:latin typeface="GdPictureBackupFont"/>
                <a:cs typeface="GdPictureBackupFont"/>
              </a:rPr>
              <a:t>  În cazul în care</a:t>
            </a:r>
            <a:r>
              <a:rPr lang="ro-RO" sz="2200" b="1" i="1" u="none" strike="noStrike" noProof="0" dirty="0">
                <a:solidFill>
                  <a:srgbClr val="BD582C"/>
                </a:solidFill>
                <a:latin typeface="GdPictureBackupFont"/>
                <a:cs typeface="GdPictureBackupFont"/>
              </a:rPr>
              <a:t> cererea-tip de  înscriere se completează la sediul unității de învățământ</a:t>
            </a:r>
            <a:r>
              <a:rPr lang="ro-RO" sz="2200" b="0" i="0" u="none" strike="noStrike" noProof="0" dirty="0">
                <a:solidFill>
                  <a:srgbClr val="000000"/>
                </a:solidFill>
                <a:latin typeface="GdPictureBackupFont"/>
                <a:cs typeface="GdPictureBackupFont"/>
              </a:rPr>
              <a:t> la care se dorește înscrierea copilului, completarea</a:t>
            </a:r>
            <a:r>
              <a:rPr lang="ro-RO" sz="2200" noProof="0" dirty="0">
                <a:solidFill>
                  <a:srgbClr val="000000"/>
                </a:solidFill>
                <a:latin typeface="GdPictureBackupFont"/>
                <a:cs typeface="GdPictureBackupFont"/>
              </a:rPr>
              <a:t> </a:t>
            </a:r>
            <a:r>
              <a:rPr lang="ro-RO" sz="2200" b="0" i="0" u="none" strike="noStrike" noProof="0" dirty="0">
                <a:solidFill>
                  <a:srgbClr val="000000"/>
                </a:solidFill>
                <a:latin typeface="GdPictureBackupFont"/>
                <a:cs typeface="GdPictureBackupFont"/>
              </a:rPr>
              <a:t>datelor în aplicația informatică se face în prezența părintelui/reprezentantului legal, de către un membru al comisiei de înscriere din unitatea de învățământ. În acest caz, imediat după completarea cererii-tip de înscriere se realizează</a:t>
            </a:r>
            <a:r>
              <a:rPr lang="ro-RO" sz="2200" b="1" i="1" u="none" strike="noStrike" noProof="0" dirty="0">
                <a:solidFill>
                  <a:srgbClr val="000000"/>
                </a:solidFill>
                <a:latin typeface="GdPictureBackupFont"/>
                <a:cs typeface="GdPictureBackupFont"/>
              </a:rPr>
              <a:t> validarea</a:t>
            </a:r>
            <a:r>
              <a:rPr lang="ro-RO" sz="2200" b="0" i="0" u="none" strike="noStrike" noProof="0" dirty="0">
                <a:solidFill>
                  <a:srgbClr val="000000"/>
                </a:solidFill>
                <a:latin typeface="GdPictureBackupFont"/>
                <a:cs typeface="GdPictureBackupFont"/>
              </a:rPr>
              <a:t> acesteia.</a:t>
            </a:r>
            <a:endParaRPr lang="ro-RO" sz="2200" noProof="0" dirty="0"/>
          </a:p>
          <a:p>
            <a:pPr marL="0" indent="0">
              <a:lnSpc>
                <a:spcPct val="100000"/>
              </a:lnSpc>
              <a:spcBef>
                <a:spcPts val="0"/>
              </a:spcBef>
              <a:spcAft>
                <a:spcPts val="1800"/>
              </a:spcAft>
            </a:pPr>
            <a:endParaRPr lang="ro-RO" sz="2200" noProof="0" dirty="0"/>
          </a:p>
          <a:p>
            <a:pPr marL="0" indent="0">
              <a:lnSpc>
                <a:spcPct val="144167"/>
              </a:lnSpc>
              <a:spcBef>
                <a:spcPts val="0"/>
              </a:spcBef>
              <a:spcAft>
                <a:spcPts val="0"/>
              </a:spcAft>
            </a:pPr>
            <a:r>
              <a:rPr lang="ro-RO" sz="2200" b="0" i="0" u="none" strike="noStrike" noProof="0" dirty="0">
                <a:solidFill>
                  <a:srgbClr val="000000"/>
                </a:solidFill>
                <a:latin typeface="GdPictureBackupFont"/>
                <a:cs typeface="GdPictureBackupFont"/>
              </a:rPr>
              <a:t>➢</a:t>
            </a:r>
            <a:r>
              <a:rPr lang="ro-RO" sz="2200" b="1" i="0" u="none" strike="noStrike" noProof="0" dirty="0">
                <a:solidFill>
                  <a:srgbClr val="000000"/>
                </a:solidFill>
                <a:latin typeface="GdPictureBackupFont"/>
                <a:cs typeface="GdPictureBackupFont"/>
              </a:rPr>
              <a:t> B)</a:t>
            </a:r>
            <a:r>
              <a:rPr lang="ro-RO" sz="2200" b="0" i="0" u="none" strike="noStrike" noProof="0" dirty="0">
                <a:solidFill>
                  <a:srgbClr val="000000"/>
                </a:solidFill>
                <a:latin typeface="GdPictureBackupFont"/>
                <a:cs typeface="GdPictureBackupFont"/>
              </a:rPr>
              <a:t> În situația</a:t>
            </a:r>
            <a:r>
              <a:rPr lang="ro-RO" sz="2200" b="1" i="1" u="none" strike="noStrike" noProof="0" dirty="0">
                <a:solidFill>
                  <a:srgbClr val="BD582C"/>
                </a:solidFill>
                <a:latin typeface="GdPictureBackupFont"/>
                <a:cs typeface="GdPictureBackupFont"/>
              </a:rPr>
              <a:t> transmiterii prin  e-mail sau prin poștă,</a:t>
            </a:r>
            <a:r>
              <a:rPr lang="ro-RO" sz="2200" b="0" i="0" u="none" strike="noStrike" noProof="0" dirty="0">
                <a:solidFill>
                  <a:srgbClr val="000000"/>
                </a:solidFill>
                <a:latin typeface="GdPictureBackupFont"/>
                <a:cs typeface="GdPictureBackupFont"/>
              </a:rPr>
              <a:t> părintele va transmite unității de învățământ declarația-tip pe propria răspundere, cu privire la veridicitatea informațiilor completate în cerere. În acest caz,</a:t>
            </a:r>
            <a:r>
              <a:rPr lang="ro-RO" sz="2200" b="1" i="0" u="sng" strike="noStrike" noProof="0" dirty="0">
                <a:solidFill>
                  <a:srgbClr val="000000"/>
                </a:solidFill>
                <a:latin typeface="GdPictureBackupFont"/>
                <a:cs typeface="GdPictureBackupFont"/>
              </a:rPr>
              <a:t> validarea cererii se face obligatoriu la sediul unității de învățământ,</a:t>
            </a:r>
            <a:r>
              <a:rPr lang="ro-RO" sz="2200" b="0" i="0" u="none" strike="noStrike" noProof="0" dirty="0">
                <a:solidFill>
                  <a:srgbClr val="000000"/>
                </a:solidFill>
                <a:latin typeface="GdPictureBackupFont"/>
                <a:cs typeface="GdPictureBackupFont"/>
              </a:rPr>
              <a:t> printr-o programare prealabilă.</a:t>
            </a:r>
            <a:endParaRPr lang="ro-RO" sz="2200" noProof="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8"/>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9" name="Picture 9" descr="Picture 9"/>
          <p:cNvPicPr>
            <a:picLocks noChangeAspect="1"/>
          </p:cNvPicPr>
          <p:nvPr/>
        </p:nvPicPr>
        <p:blipFill>
          <a:blip r:embed="rId2"/>
          <a:stretch>
            <a:fillRect/>
          </a:stretch>
        </p:blipFill>
        <p:spPr>
          <a:xfrm>
            <a:off x="0" y="-1"/>
            <a:ext cx="18288000" cy="10287000"/>
          </a:xfrm>
          <a:prstGeom prst="rect">
            <a:avLst/>
          </a:prstGeom>
        </p:spPr>
      </p:pic>
      <p:pic>
        <p:nvPicPr>
          <p:cNvPr id="10" name="Picture 10" descr="Picture 10"/>
          <p:cNvPicPr>
            <a:picLocks noChangeAspect="1"/>
          </p:cNvPicPr>
          <p:nvPr/>
        </p:nvPicPr>
        <p:blipFill>
          <a:blip r:embed="rId3"/>
          <a:stretch>
            <a:fillRect/>
          </a:stretch>
        </p:blipFill>
        <p:spPr>
          <a:xfrm>
            <a:off x="1899157" y="2628264"/>
            <a:ext cx="280416" cy="373379"/>
          </a:xfrm>
          <a:prstGeom prst="rect">
            <a:avLst/>
          </a:prstGeom>
        </p:spPr>
      </p:pic>
      <p:pic>
        <p:nvPicPr>
          <p:cNvPr id="11" name="Picture 11" descr="Picture 11"/>
          <p:cNvPicPr>
            <a:picLocks noChangeAspect="1"/>
          </p:cNvPicPr>
          <p:nvPr/>
        </p:nvPicPr>
        <p:blipFill>
          <a:blip r:embed="rId3"/>
          <a:stretch>
            <a:fillRect/>
          </a:stretch>
        </p:blipFill>
        <p:spPr>
          <a:xfrm>
            <a:off x="1899157" y="5067300"/>
            <a:ext cx="280416" cy="373379"/>
          </a:xfrm>
          <a:prstGeom prst="rect">
            <a:avLst/>
          </a:prstGeom>
        </p:spPr>
      </p:pic>
      <p:pic>
        <p:nvPicPr>
          <p:cNvPr id="12" name="Picture 12" descr="Picture 12"/>
          <p:cNvPicPr>
            <a:picLocks noChangeAspect="1"/>
          </p:cNvPicPr>
          <p:nvPr/>
        </p:nvPicPr>
        <p:blipFill>
          <a:blip r:embed="rId4"/>
          <a:stretch>
            <a:fillRect/>
          </a:stretch>
        </p:blipFill>
        <p:spPr>
          <a:xfrm>
            <a:off x="1899157" y="7582788"/>
            <a:ext cx="280416" cy="373380"/>
          </a:xfrm>
          <a:prstGeom prst="rect">
            <a:avLst/>
          </a:prstGeom>
        </p:spPr>
      </p:pic>
      <p:sp>
        <p:nvSpPr>
          <p:cNvPr id="13" name="TextBox 13"/>
          <p:cNvSpPr txBox="1"/>
          <p:nvPr/>
        </p:nvSpPr>
        <p:spPr>
          <a:xfrm>
            <a:off x="2179573" y="1344480"/>
            <a:ext cx="15217792" cy="8192397"/>
          </a:xfrm>
          <a:prstGeom prst="rect">
            <a:avLst/>
          </a:prstGeom>
          <a:noFill/>
        </p:spPr>
        <p:txBody>
          <a:bodyPr wrap="square" lIns="0" tIns="0" rIns="0" bIns="0" rtlCol="0">
            <a:noAutofit/>
          </a:bodyPr>
          <a:lstStyle/>
          <a:p>
            <a:pPr marL="4851400" indent="0" algn="l">
              <a:lnSpc>
                <a:spcPct val="100000"/>
              </a:lnSpc>
              <a:spcBef>
                <a:spcPts val="0"/>
              </a:spcBef>
              <a:spcAft>
                <a:spcPts val="0"/>
              </a:spcAft>
            </a:pPr>
            <a:r>
              <a:rPr lang="ro-RO" sz="5900" b="0" i="0" u="none" strike="noStrike" noProof="0" dirty="0">
                <a:solidFill>
                  <a:srgbClr val="D6801C"/>
                </a:solidFill>
                <a:latin typeface="GdPictureBackupFont"/>
                <a:cs typeface="GdPictureBackupFont"/>
              </a:rPr>
              <a:t>IMPORTANT</a:t>
            </a:r>
            <a:endParaRPr lang="ro-RO" sz="5900" noProof="0" dirty="0"/>
          </a:p>
          <a:p>
            <a:pPr marL="0" indent="0" algn="l">
              <a:lnSpc>
                <a:spcPct val="100000"/>
              </a:lnSpc>
              <a:spcBef>
                <a:spcPts val="0"/>
              </a:spcBef>
              <a:spcAft>
                <a:spcPts val="2400"/>
              </a:spcAft>
            </a:pPr>
            <a:endParaRPr lang="ro-RO" sz="2400" noProof="0" dirty="0"/>
          </a:p>
          <a:p>
            <a:pPr marL="0" indent="0">
              <a:lnSpc>
                <a:spcPct val="155833"/>
              </a:lnSpc>
              <a:spcBef>
                <a:spcPts val="0"/>
              </a:spcBef>
              <a:spcAft>
                <a:spcPts val="0"/>
              </a:spcAft>
            </a:pPr>
            <a:r>
              <a:rPr lang="ro-RO" sz="2400" b="1" i="0" u="none" strike="noStrike" noProof="0" dirty="0">
                <a:solidFill>
                  <a:srgbClr val="000000"/>
                </a:solidFill>
                <a:latin typeface="GdPictureBackupFont"/>
                <a:cs typeface="GdPictureBackupFont"/>
              </a:rPr>
              <a:t>În cazul  înscrierii într-o unitate de învățământ cu personalitate  juridică cu grupe de nivel preșcolar  și/sau</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antepreșcolar,  părintele/reprezentantul  legal are posibilitatea  înregistrării a TREI OPȚIUNI în cererea-tip de înscriere.</a:t>
            </a:r>
            <a:r>
              <a:rPr lang="ro-RO" sz="2400" b="1" i="1" u="none" strike="noStrike" noProof="0" dirty="0">
                <a:solidFill>
                  <a:srgbClr val="000000"/>
                </a:solidFill>
                <a:latin typeface="GdPictureBackupFont"/>
                <a:cs typeface="GdPictureBackupFont"/>
              </a:rPr>
              <a:t> În cazul în care NU doresc completarea celor trei opțiuni, vor completa o declarație în acest</a:t>
            </a:r>
            <a:r>
              <a:rPr lang="ro-RO" sz="2400" b="0" i="0" u="none" strike="noStrike" noProof="0" dirty="0">
                <a:solidFill>
                  <a:srgbClr val="000000"/>
                </a:solidFill>
                <a:latin typeface="GdPictureBackupFont"/>
                <a:cs typeface="GdPictureBackupFont"/>
              </a:rPr>
              <a:t> </a:t>
            </a:r>
            <a:r>
              <a:rPr lang="ro-RO" sz="2400" b="1" i="1" u="none" strike="noStrike" noProof="0" dirty="0">
                <a:solidFill>
                  <a:srgbClr val="000000"/>
                </a:solidFill>
                <a:latin typeface="GdPictureBackupFont"/>
                <a:cs typeface="GdPictureBackupFont"/>
              </a:rPr>
              <a:t>sens (model conform procedurii).</a:t>
            </a:r>
            <a:endParaRPr lang="ro-RO" sz="2400" noProof="0" dirty="0"/>
          </a:p>
          <a:p>
            <a:pPr marL="0" indent="0">
              <a:lnSpc>
                <a:spcPct val="100000"/>
              </a:lnSpc>
              <a:spcBef>
                <a:spcPts val="0"/>
              </a:spcBef>
              <a:spcAft>
                <a:spcPts val="800"/>
              </a:spcAft>
            </a:pPr>
            <a:endParaRPr lang="ro-RO" sz="2400" noProof="0" dirty="0"/>
          </a:p>
          <a:p>
            <a:pPr marL="0" indent="0">
              <a:lnSpc>
                <a:spcPct val="150833"/>
              </a:lnSpc>
              <a:spcBef>
                <a:spcPts val="0"/>
              </a:spcBef>
              <a:spcAft>
                <a:spcPts val="0"/>
              </a:spcAft>
            </a:pPr>
            <a:r>
              <a:rPr lang="ro-RO" sz="2400" b="1" i="0" u="none" strike="noStrike" noProof="0" dirty="0">
                <a:solidFill>
                  <a:srgbClr val="000000"/>
                </a:solidFill>
                <a:latin typeface="GdPictureBackupFont"/>
                <a:cs typeface="GdPictureBackupFont"/>
              </a:rPr>
              <a:t>  Sistemul  informatic  integrat  al  învățământului din  România  (SIIIR)</a:t>
            </a:r>
            <a:r>
              <a:rPr lang="ro-RO" sz="2400" b="1" i="1" dirty="0">
                <a:solidFill>
                  <a:srgbClr val="000000"/>
                </a:solidFill>
                <a:latin typeface="GdPictureBackupFont"/>
                <a:cs typeface="GdPictureBackupFont"/>
              </a:rPr>
              <a:t>  </a:t>
            </a:r>
            <a:r>
              <a:rPr lang="ro-RO" sz="2400" b="1" i="0" u="sng" strike="noStrike" noProof="0" dirty="0">
                <a:solidFill>
                  <a:srgbClr val="000000"/>
                </a:solidFill>
                <a:latin typeface="GdPictureBackupFont"/>
                <a:cs typeface="GdPictureBackupFont"/>
              </a:rPr>
              <a:t>nu</a:t>
            </a:r>
            <a:r>
              <a:rPr lang="ro-RO" sz="2400" b="1" i="0" u="none" strike="noStrike" noProof="0" dirty="0">
                <a:solidFill>
                  <a:srgbClr val="000000"/>
                </a:solidFill>
                <a:latin typeface="GdPictureBackupFont"/>
                <a:cs typeface="GdPictureBackupFont"/>
              </a:rPr>
              <a:t>  permite  înscrierea la  mai  multe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unități  de  învățământ. În cazul  în care SIIIR  semnalează că pentru  copilul  respectiv  a mai fost depusă o</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cerere de înscriere la altă unitate de învățământ, înscrisă în baza de date, întrucât a fost validată, dosarul de înscriere nu este acceptat și rămâne valabilă opțiunea deja asumată pentru acea unitate de învățământ.</a:t>
            </a:r>
            <a:endParaRPr lang="ro-RO" sz="2400" noProof="0" dirty="0"/>
          </a:p>
          <a:p>
            <a:pPr marL="0" indent="0">
              <a:lnSpc>
                <a:spcPct val="157083"/>
              </a:lnSpc>
              <a:spcBef>
                <a:spcPts val="2600"/>
              </a:spcBef>
              <a:spcAft>
                <a:spcPts val="0"/>
              </a:spcAft>
            </a:pPr>
            <a:r>
              <a:rPr lang="ro-RO" sz="2400" b="1" i="0" u="none" strike="noStrike" noProof="0" dirty="0">
                <a:solidFill>
                  <a:srgbClr val="FF0000"/>
                </a:solidFill>
                <a:latin typeface="GdPictureBackupFont"/>
                <a:cs typeface="GdPictureBackupFont"/>
              </a:rPr>
              <a:t>Validarea  cererii-tip  de  înscriere este OBLIGATORIE</a:t>
            </a:r>
            <a:r>
              <a:rPr lang="ro-RO" sz="2400" b="1" i="0" u="none" strike="noStrike" noProof="0" dirty="0">
                <a:solidFill>
                  <a:srgbClr val="000000"/>
                </a:solidFill>
                <a:latin typeface="GdPictureBackupFont"/>
                <a:cs typeface="GdPictureBackupFont"/>
              </a:rPr>
              <a:t> și se face doar prin semnătură la sediul unității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învățământ la  care  părintele/reprezentantul  legal solicită înscrierea și constă în compararea datelor introduse în aplicația informatică cu documentele transmise/depuse de către acesta.</a:t>
            </a:r>
            <a:endParaRPr lang="ro-RO" sz="24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8"/>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9" name="Picture 9" descr="Picture 9"/>
          <p:cNvPicPr>
            <a:picLocks noChangeAspect="1"/>
          </p:cNvPicPr>
          <p:nvPr/>
        </p:nvPicPr>
        <p:blipFill>
          <a:blip r:embed="rId2"/>
          <a:stretch>
            <a:fillRect/>
          </a:stretch>
        </p:blipFill>
        <p:spPr>
          <a:xfrm>
            <a:off x="0" y="-1"/>
            <a:ext cx="18288000" cy="10287000"/>
          </a:xfrm>
          <a:prstGeom prst="rect">
            <a:avLst/>
          </a:prstGeom>
        </p:spPr>
      </p:pic>
      <p:pic>
        <p:nvPicPr>
          <p:cNvPr id="10" name="Picture 10" descr="Picture 10"/>
          <p:cNvPicPr>
            <a:picLocks noChangeAspect="1"/>
          </p:cNvPicPr>
          <p:nvPr/>
        </p:nvPicPr>
        <p:blipFill>
          <a:blip r:embed="rId3"/>
          <a:stretch>
            <a:fillRect/>
          </a:stretch>
        </p:blipFill>
        <p:spPr>
          <a:xfrm>
            <a:off x="1899157" y="2628264"/>
            <a:ext cx="280416" cy="373379"/>
          </a:xfrm>
          <a:prstGeom prst="rect">
            <a:avLst/>
          </a:prstGeom>
        </p:spPr>
      </p:pic>
      <p:pic>
        <p:nvPicPr>
          <p:cNvPr id="11" name="Picture 11" descr="Picture 11"/>
          <p:cNvPicPr>
            <a:picLocks noChangeAspect="1"/>
          </p:cNvPicPr>
          <p:nvPr/>
        </p:nvPicPr>
        <p:blipFill>
          <a:blip r:embed="rId3"/>
          <a:stretch>
            <a:fillRect/>
          </a:stretch>
        </p:blipFill>
        <p:spPr>
          <a:xfrm>
            <a:off x="1899157" y="4536948"/>
            <a:ext cx="280416" cy="373379"/>
          </a:xfrm>
          <a:prstGeom prst="rect">
            <a:avLst/>
          </a:prstGeom>
        </p:spPr>
      </p:pic>
      <p:pic>
        <p:nvPicPr>
          <p:cNvPr id="12" name="Picture 12" descr="Picture 12"/>
          <p:cNvPicPr>
            <a:picLocks noChangeAspect="1"/>
          </p:cNvPicPr>
          <p:nvPr/>
        </p:nvPicPr>
        <p:blipFill>
          <a:blip r:embed="rId3"/>
          <a:stretch>
            <a:fillRect/>
          </a:stretch>
        </p:blipFill>
        <p:spPr>
          <a:xfrm>
            <a:off x="1899157" y="7162546"/>
            <a:ext cx="280416" cy="373380"/>
          </a:xfrm>
          <a:prstGeom prst="rect">
            <a:avLst/>
          </a:prstGeom>
        </p:spPr>
      </p:pic>
      <p:sp>
        <p:nvSpPr>
          <p:cNvPr id="13" name="TextBox 13"/>
          <p:cNvSpPr txBox="1"/>
          <p:nvPr/>
        </p:nvSpPr>
        <p:spPr>
          <a:xfrm>
            <a:off x="2250485" y="907198"/>
            <a:ext cx="15271310" cy="8236802"/>
          </a:xfrm>
          <a:prstGeom prst="rect">
            <a:avLst/>
          </a:prstGeom>
          <a:noFill/>
        </p:spPr>
        <p:txBody>
          <a:bodyPr wrap="square" lIns="0" tIns="0" rIns="0" bIns="0" rtlCol="0">
            <a:noAutofit/>
          </a:bodyPr>
          <a:lstStyle/>
          <a:p>
            <a:pPr marL="4838700" indent="0" algn="l">
              <a:lnSpc>
                <a:spcPct val="100000"/>
              </a:lnSpc>
              <a:spcBef>
                <a:spcPts val="0"/>
              </a:spcBef>
              <a:spcAft>
                <a:spcPts val="0"/>
              </a:spcAft>
            </a:pPr>
            <a:r>
              <a:rPr lang="ro-RO" sz="5900" b="0" i="0" u="none" strike="noStrike" noProof="0" dirty="0">
                <a:solidFill>
                  <a:srgbClr val="D6801C"/>
                </a:solidFill>
                <a:latin typeface="GdPictureBackupFont"/>
                <a:cs typeface="GdPictureBackupFont"/>
              </a:rPr>
              <a:t>IMPORTANT</a:t>
            </a:r>
            <a:endParaRPr lang="ro-RO" sz="59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600"/>
              </a:spcAft>
            </a:pPr>
            <a:endParaRPr lang="ro-RO" sz="2400" noProof="0" dirty="0"/>
          </a:p>
          <a:p>
            <a:pPr marL="0" indent="0">
              <a:lnSpc>
                <a:spcPct val="100000"/>
              </a:lnSpc>
              <a:spcBef>
                <a:spcPts val="0"/>
              </a:spcBef>
              <a:spcAft>
                <a:spcPts val="0"/>
              </a:spcAft>
            </a:pPr>
            <a:r>
              <a:rPr lang="ro-RO" sz="2400" b="1" i="0" u="none" strike="noStrike" noProof="0" dirty="0">
                <a:solidFill>
                  <a:srgbClr val="000000"/>
                </a:solidFill>
                <a:latin typeface="GdPictureBackupFont"/>
                <a:cs typeface="GdPictureBackupFont"/>
              </a:rPr>
              <a:t>În  cazul  în care  numărul   solicitărilor  este  mai  mic  sau  egal  cu  numărul  locurilor  libere,  comisia  de înscriere  și  distribuție   validează   înscrierea  copiilor   respectivi   în  unitatea  de  învățământ  fără  nicio restricție  (art. 19 alin. (2) din Metodologie).</a:t>
            </a:r>
          </a:p>
          <a:p>
            <a:pPr marL="0" indent="0">
              <a:lnSpc>
                <a:spcPct val="100000"/>
              </a:lnSpc>
              <a:spcBef>
                <a:spcPts val="0"/>
              </a:spcBef>
              <a:spcAft>
                <a:spcPts val="0"/>
              </a:spcAft>
            </a:pPr>
            <a:endParaRPr lang="ro-RO" sz="2400" b="1" noProof="0" dirty="0">
              <a:solidFill>
                <a:srgbClr val="000000"/>
              </a:solidFill>
              <a:latin typeface="GdPictureBackupFont"/>
            </a:endParaRPr>
          </a:p>
          <a:p>
            <a:pPr marL="0" indent="0">
              <a:lnSpc>
                <a:spcPct val="100000"/>
              </a:lnSpc>
              <a:spcBef>
                <a:spcPts val="0"/>
              </a:spcBef>
              <a:spcAft>
                <a:spcPts val="0"/>
              </a:spcAft>
            </a:pPr>
            <a:endParaRPr lang="ro-RO" sz="2400" noProof="0" dirty="0"/>
          </a:p>
          <a:p>
            <a:pPr marL="0" indent="0">
              <a:lnSpc>
                <a:spcPct val="151667"/>
              </a:lnSpc>
              <a:spcBef>
                <a:spcPts val="2200"/>
              </a:spcBef>
              <a:spcAft>
                <a:spcPts val="0"/>
              </a:spcAft>
            </a:pPr>
            <a:r>
              <a:rPr lang="ro-RO" sz="2400" b="1" i="0" u="none" strike="noStrike" noProof="0" dirty="0">
                <a:solidFill>
                  <a:srgbClr val="000000"/>
                </a:solidFill>
                <a:latin typeface="GdPictureBackupFont"/>
                <a:cs typeface="GdPictureBackupFont"/>
              </a:rPr>
              <a:t>În cazul în care numărul  solicitărilor  este mai mare decât numărul  locurilor  libere  pentru  fiecare nivel în</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parte  (antepreșcolar  și  preșcolar),  comisia de  înscriere și  distribuție  din  unitatea  de  învățământ aplică</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criteriile de  departajare  generale  și  apoi,</a:t>
            </a:r>
            <a:r>
              <a:rPr lang="ro-RO" sz="2400" b="1" i="1" u="none" strike="noStrike" noProof="0" dirty="0">
                <a:solidFill>
                  <a:srgbClr val="000000"/>
                </a:solidFill>
                <a:latin typeface="GdPictureBackupFont"/>
                <a:cs typeface="GdPictureBackupFont"/>
              </a:rPr>
              <a:t>  dacă  este necesar,</a:t>
            </a:r>
            <a:r>
              <a:rPr lang="ro-RO" sz="2400" b="1" i="0" u="none" strike="noStrike" noProof="0" dirty="0">
                <a:solidFill>
                  <a:srgbClr val="000000"/>
                </a:solidFill>
                <a:latin typeface="GdPictureBackupFont"/>
                <a:cs typeface="GdPictureBackupFont"/>
              </a:rPr>
              <a:t>  pe  cele  specifice  (art.  19  alin.  (2)  din Metodologie).</a:t>
            </a:r>
            <a:endParaRPr lang="ro-RO" sz="2400" noProof="0" dirty="0"/>
          </a:p>
          <a:p>
            <a:pPr marL="0" indent="0">
              <a:lnSpc>
                <a:spcPct val="100000"/>
              </a:lnSpc>
              <a:spcBef>
                <a:spcPts val="0"/>
              </a:spcBef>
              <a:spcAft>
                <a:spcPts val="600"/>
              </a:spcAft>
            </a:pPr>
            <a:endParaRPr lang="ro-RO" sz="2400" noProof="0" dirty="0"/>
          </a:p>
          <a:p>
            <a:pPr marL="0" indent="0">
              <a:lnSpc>
                <a:spcPct val="100000"/>
              </a:lnSpc>
              <a:spcBef>
                <a:spcPts val="0"/>
              </a:spcBef>
              <a:spcAft>
                <a:spcPts val="600"/>
              </a:spcAft>
            </a:pPr>
            <a:endParaRPr lang="ro-RO" sz="2400" noProof="0" dirty="0"/>
          </a:p>
          <a:p>
            <a:pPr marL="0" indent="0">
              <a:lnSpc>
                <a:spcPct val="156250"/>
              </a:lnSpc>
              <a:spcBef>
                <a:spcPts val="0"/>
              </a:spcBef>
              <a:spcAft>
                <a:spcPts val="0"/>
              </a:spcAft>
            </a:pPr>
            <a:r>
              <a:rPr lang="ro-RO" sz="2400" b="1" i="0" u="none" strike="noStrike" noProof="0" dirty="0">
                <a:solidFill>
                  <a:srgbClr val="000000"/>
                </a:solidFill>
                <a:latin typeface="GdPictureBackupFont"/>
                <a:cs typeface="GdPictureBackupFont"/>
              </a:rPr>
              <a:t>Locurile  rămase  libere  după  primele  două etape  de  înscriere,  de la  toate  unitățile  de  învățământ din</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municipiul  București,  sunt  afișate  la  fiecare  unitate  de  învățământ și pe  site-ul  inspectoratului  școlar, pentru informarea  părinților/  reprezentanților  legali.</a:t>
            </a:r>
            <a:endParaRPr lang="ro-RO" sz="2400" noProof="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928544" y="452949"/>
            <a:ext cx="16749856" cy="8868159"/>
          </a:xfrm>
          <a:prstGeom prst="rect">
            <a:avLst/>
          </a:prstGeom>
          <a:noFill/>
        </p:spPr>
        <p:txBody>
          <a:bodyPr wrap="square" lIns="0" tIns="0" rIns="0" bIns="0" rtlCol="0">
            <a:noAutofit/>
          </a:bodyPr>
          <a:lstStyle/>
          <a:p>
            <a:pPr marL="2895600" indent="0" algn="l">
              <a:lnSpc>
                <a:spcPct val="100000"/>
              </a:lnSpc>
              <a:spcBef>
                <a:spcPts val="0"/>
              </a:spcBef>
              <a:spcAft>
                <a:spcPts val="0"/>
              </a:spcAft>
            </a:pPr>
            <a:r>
              <a:rPr lang="ro-RO" sz="4800" b="0" i="0" u="none" strike="noStrike" noProof="0" dirty="0">
                <a:solidFill>
                  <a:srgbClr val="D6801C"/>
                </a:solidFill>
                <a:latin typeface="GdPictureBackupFont"/>
                <a:cs typeface="GdPictureBackupFont"/>
              </a:rPr>
              <a:t>CRITERII   GENERALE DE  DEPARTAJARE</a:t>
            </a:r>
            <a:endParaRPr lang="ro-RO" sz="4800" noProof="0" dirty="0"/>
          </a:p>
          <a:p>
            <a:pPr marL="3619500" indent="0" algn="l">
              <a:lnSpc>
                <a:spcPct val="100000"/>
              </a:lnSpc>
              <a:spcBef>
                <a:spcPts val="300"/>
              </a:spcBef>
              <a:spcAft>
                <a:spcPts val="0"/>
              </a:spcAft>
            </a:pPr>
            <a:r>
              <a:rPr lang="ro-RO" sz="4800" b="0" i="1" u="none" strike="noStrike" noProof="0" dirty="0">
                <a:solidFill>
                  <a:srgbClr val="000000"/>
                </a:solidFill>
                <a:latin typeface="GdPictureBackupFont"/>
                <a:cs typeface="GdPictureBackupFont"/>
              </a:rPr>
              <a:t>Nivel  ANTEPREȘCOLAR–Art. 11alin.(2)</a:t>
            </a:r>
            <a:endParaRPr lang="ro-RO" sz="4800" noProof="0" dirty="0"/>
          </a:p>
          <a:p>
            <a:pPr marL="0" indent="0" algn="l">
              <a:lnSpc>
                <a:spcPct val="100000"/>
              </a:lnSpc>
              <a:spcBef>
                <a:spcPts val="0"/>
              </a:spcBef>
              <a:spcAft>
                <a:spcPts val="1700"/>
              </a:spcAft>
            </a:pPr>
            <a:endParaRPr lang="ro-RO" sz="1800" noProof="0" dirty="0"/>
          </a:p>
          <a:p>
            <a:pPr marL="0" indent="0" algn="l">
              <a:lnSpc>
                <a:spcPct val="100000"/>
              </a:lnSpc>
              <a:spcBef>
                <a:spcPts val="0"/>
              </a:spcBef>
              <a:spcAft>
                <a:spcPts val="0"/>
              </a:spcAft>
            </a:pPr>
            <a:r>
              <a:rPr lang="ro-RO" sz="2000" b="1" i="0" u="none" strike="noStrike" noProof="0" dirty="0">
                <a:solidFill>
                  <a:srgbClr val="292828"/>
                </a:solidFill>
                <a:latin typeface="GdPictureBackupFont"/>
                <a:cs typeface="GdPictureBackupFont"/>
              </a:rPr>
              <a:t>a)  Copilul are 2 ani împliniți până la sfârșitul anului calendaristic în curs.</a:t>
            </a:r>
            <a:endParaRPr lang="ro-RO" sz="2000" noProof="0" dirty="0"/>
          </a:p>
          <a:p>
            <a:pPr marL="0" indent="0" algn="l">
              <a:lnSpc>
                <a:spcPct val="100000"/>
              </a:lnSpc>
              <a:spcBef>
                <a:spcPts val="1100"/>
              </a:spcBef>
              <a:spcAft>
                <a:spcPts val="0"/>
              </a:spcAft>
            </a:pPr>
            <a:r>
              <a:rPr lang="ro-RO" sz="2000" b="1" i="0" u="none" strike="noStrike" noProof="0" dirty="0">
                <a:solidFill>
                  <a:srgbClr val="292828"/>
                </a:solidFill>
                <a:latin typeface="GdPictureBackupFont"/>
                <a:cs typeface="GdPictureBackupFont"/>
              </a:rPr>
              <a:t>b)   Domiciliul  copilului/locul de muncă al/a unuia dintre  părinți/al  reprezentantului legal este situat în apropierea unității de învățământ unde părintele/ reprezentantul legal depune cererea de înscriere;</a:t>
            </a:r>
            <a:endParaRPr lang="ro-RO" sz="2000" noProof="0" dirty="0"/>
          </a:p>
          <a:p>
            <a:pPr marL="0" indent="0" algn="l">
              <a:lnSpc>
                <a:spcPct val="100000"/>
              </a:lnSpc>
              <a:spcBef>
                <a:spcPts val="1100"/>
              </a:spcBef>
              <a:spcAft>
                <a:spcPts val="0"/>
              </a:spcAft>
            </a:pPr>
            <a:r>
              <a:rPr lang="ro-RO" sz="2000" b="1" i="0" u="none" strike="noStrike" noProof="0" dirty="0">
                <a:solidFill>
                  <a:srgbClr val="292828"/>
                </a:solidFill>
                <a:latin typeface="GdPictureBackupFont"/>
                <a:cs typeface="GdPictureBackupFont"/>
              </a:rPr>
              <a:t>c)   Ambii părinți ai copilului/  părintele unic/reprezentantul legal ai/al copilului lucrează/  părintele prezintă adeverință de reîntoarcere la serviciu, în momentul validării cererii/în termen de 30 zile de la începutul anului școlar, sau părintele  copilului nu beneficiază de indemnizație pentru creșterea și îngrijirea copilului;  situațiile în care părintele/  reprezentantul legal face dovada existenței unei activități de tip PFA/ SRL se asimilează cu cea a părinților  legali care lucrează;</a:t>
            </a:r>
            <a:endParaRPr lang="ro-RO" sz="2000" noProof="0" dirty="0"/>
          </a:p>
          <a:p>
            <a:pPr marL="0" indent="0" algn="l">
              <a:lnSpc>
                <a:spcPct val="100000"/>
              </a:lnSpc>
              <a:spcBef>
                <a:spcPts val="1200"/>
              </a:spcBef>
              <a:spcAft>
                <a:spcPts val="0"/>
              </a:spcAft>
            </a:pPr>
            <a:r>
              <a:rPr lang="ro-RO" sz="2000" b="1" i="0" u="none" strike="noStrike" noProof="0" dirty="0">
                <a:solidFill>
                  <a:srgbClr val="000000"/>
                </a:solidFill>
                <a:latin typeface="GdPictureBackupFont"/>
                <a:cs typeface="GdPictureBackupFont"/>
              </a:rPr>
              <a:t>d)  Cel puțin unul dintre  părinți/reprezentantul  legal al copilului urmează o formă de învățământ la zi;</a:t>
            </a:r>
            <a:endParaRPr lang="ro-RO" sz="2000" noProof="0" dirty="0"/>
          </a:p>
          <a:p>
            <a:pPr marL="0" indent="0" algn="just">
              <a:lnSpc>
                <a:spcPct val="150417"/>
              </a:lnSpc>
              <a:spcBef>
                <a:spcPts val="300"/>
              </a:spcBef>
              <a:spcAft>
                <a:spcPts val="0"/>
              </a:spcAft>
            </a:pPr>
            <a:r>
              <a:rPr lang="ro-RO" sz="2000" b="1" i="0" u="none" strike="noStrike" noProof="0" dirty="0">
                <a:solidFill>
                  <a:srgbClr val="000000"/>
                </a:solidFill>
                <a:latin typeface="GdPictureBackupFont"/>
                <a:cs typeface="GdPictureBackupFont"/>
              </a:rPr>
              <a:t>e)  Existența  unui  document care dovedește că beneficiază  de tutelă sau de o măsură de protecție  specială  stabilită  în condițiile  Legii nr.  272/2004,</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republicată, cu modificările și completările ulterioare;</a:t>
            </a:r>
            <a:endParaRPr lang="ro-RO" sz="2000" noProof="0" dirty="0"/>
          </a:p>
          <a:p>
            <a:pPr marL="0" indent="0" algn="just">
              <a:lnSpc>
                <a:spcPct val="150000"/>
              </a:lnSpc>
              <a:spcBef>
                <a:spcPts val="0"/>
              </a:spcBef>
              <a:spcAft>
                <a:spcPts val="0"/>
              </a:spcAft>
            </a:pPr>
            <a:r>
              <a:rPr lang="ro-RO" sz="2000" b="1" i="0" u="none" strike="noStrike" noProof="0" dirty="0">
                <a:solidFill>
                  <a:srgbClr val="000000"/>
                </a:solidFill>
                <a:latin typeface="GdPictureBackupFont"/>
                <a:cs typeface="GdPictureBackupFont"/>
              </a:rPr>
              <a:t>f)   Existența  unui  document care dovedește că este în grija unui  singur părinte  (familie  monoparentală)/  existența unui document care dovedește că</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părintele/ reprezentantul legal al copilului are 3 sau mai mulți copii (familie numeroasă);</a:t>
            </a:r>
            <a:endParaRPr lang="ro-RO" sz="2000" noProof="0" dirty="0"/>
          </a:p>
          <a:p>
            <a:pPr marL="0" indent="0" algn="just">
              <a:lnSpc>
                <a:spcPct val="150000"/>
              </a:lnSpc>
              <a:spcBef>
                <a:spcPts val="0"/>
              </a:spcBef>
              <a:spcAft>
                <a:spcPts val="0"/>
              </a:spcAft>
            </a:pPr>
            <a:r>
              <a:rPr lang="ro-RO" sz="2000" b="1" i="0" u="none" strike="noStrike" noProof="0" dirty="0">
                <a:solidFill>
                  <a:srgbClr val="000000"/>
                </a:solidFill>
                <a:latin typeface="GdPictureBackupFont"/>
                <a:cs typeface="GdPictureBackupFont"/>
              </a:rPr>
              <a:t>g)  Ambii  părinți/părintele   unic/reprezentantul  legal  ai/al  copilului  lucrează  sau cel puțin  unul  dintre  ei se  încadrează în una  dintre  situațiile:  (i)</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pensionat în conformitate cu prevederile legale; (ii) cu certificat de handicap;  (iii) șomer, în căutarea unui loc de muncă, cu documente doveditoare de la agenția pentru ocupare a forței de muncă;</a:t>
            </a:r>
            <a:endParaRPr lang="ro-RO" sz="2000" noProof="0" dirty="0"/>
          </a:p>
          <a:p>
            <a:pPr marL="0" indent="0" algn="just">
              <a:lnSpc>
                <a:spcPct val="100000"/>
              </a:lnSpc>
              <a:spcBef>
                <a:spcPts val="1200"/>
              </a:spcBef>
              <a:spcAft>
                <a:spcPts val="0"/>
              </a:spcAft>
            </a:pPr>
            <a:r>
              <a:rPr lang="ro-RO" sz="2000" b="1" i="0" u="none" strike="noStrike" noProof="0" dirty="0">
                <a:solidFill>
                  <a:srgbClr val="000000"/>
                </a:solidFill>
                <a:latin typeface="GdPictureBackupFont"/>
                <a:cs typeface="GdPictureBackupFont"/>
              </a:rPr>
              <a:t>h)  Părintele/reprezentantul legal al copilului are un alt copil minor aflat în întreținere (până la nivelul clasei a IV-a a învățământului primar)  și/sau un alt copil înmatriculat în unitatea de învățământ respectivă, în anul școlar pentru care se face înscrierea.</a:t>
            </a:r>
            <a:endParaRPr lang="ro-RO" sz="2000" noProof="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1215531" y="481607"/>
            <a:ext cx="16266747" cy="8893469"/>
          </a:xfrm>
          <a:prstGeom prst="rect">
            <a:avLst/>
          </a:prstGeom>
          <a:noFill/>
        </p:spPr>
        <p:txBody>
          <a:bodyPr wrap="square" lIns="0" tIns="0" rIns="0" bIns="0" rtlCol="0">
            <a:noAutofit/>
          </a:bodyPr>
          <a:lstStyle/>
          <a:p>
            <a:pPr marL="2819400" indent="0" algn="l">
              <a:lnSpc>
                <a:spcPct val="100000"/>
              </a:lnSpc>
              <a:spcBef>
                <a:spcPts val="0"/>
              </a:spcBef>
              <a:spcAft>
                <a:spcPts val="0"/>
              </a:spcAft>
            </a:pPr>
            <a:r>
              <a:rPr lang="ro-RO" sz="4800" b="0" i="0" u="none" strike="noStrike" noProof="0" dirty="0">
                <a:solidFill>
                  <a:srgbClr val="D6801C"/>
                </a:solidFill>
                <a:latin typeface="GdPictureBackupFont"/>
                <a:cs typeface="GdPictureBackupFont"/>
              </a:rPr>
              <a:t>CRITERII   GENERALE  DE  DEPARTAJARE</a:t>
            </a:r>
            <a:endParaRPr lang="ro-RO" sz="4800" noProof="0" dirty="0"/>
          </a:p>
          <a:p>
            <a:pPr marL="4432300" indent="0" algn="l">
              <a:lnSpc>
                <a:spcPct val="100000"/>
              </a:lnSpc>
              <a:spcBef>
                <a:spcPts val="200"/>
              </a:spcBef>
              <a:spcAft>
                <a:spcPts val="0"/>
              </a:spcAft>
            </a:pPr>
            <a:r>
              <a:rPr lang="ro-RO" sz="4800" b="0" i="1" u="none" strike="noStrike" noProof="0" dirty="0">
                <a:solidFill>
                  <a:srgbClr val="000000"/>
                </a:solidFill>
                <a:latin typeface="GdPictureBackupFont"/>
                <a:cs typeface="GdPictureBackupFont"/>
              </a:rPr>
              <a:t>Nivel PREȘCOLAR–Art.11alin.(3)</a:t>
            </a:r>
            <a:endParaRPr lang="ro-RO" sz="4800" noProof="0" dirty="0"/>
          </a:p>
          <a:p>
            <a:pPr marL="0" indent="0" algn="l">
              <a:lnSpc>
                <a:spcPct val="100000"/>
              </a:lnSpc>
              <a:spcBef>
                <a:spcPts val="0"/>
              </a:spcBef>
              <a:spcAft>
                <a:spcPts val="0"/>
              </a:spcAft>
            </a:pPr>
            <a:endParaRPr lang="ro-RO" sz="2000" noProof="0" dirty="0"/>
          </a:p>
          <a:p>
            <a:pPr marL="0" indent="0" algn="l">
              <a:lnSpc>
                <a:spcPct val="100000"/>
              </a:lnSpc>
              <a:spcBef>
                <a:spcPts val="0"/>
              </a:spcBef>
              <a:spcAft>
                <a:spcPts val="600"/>
              </a:spcAft>
            </a:pPr>
            <a:endParaRPr lang="ro-RO" sz="2000" noProof="0" dirty="0"/>
          </a:p>
          <a:p>
            <a:pPr marL="0" indent="0" algn="l">
              <a:lnSpc>
                <a:spcPct val="100000"/>
              </a:lnSpc>
              <a:spcBef>
                <a:spcPts val="0"/>
              </a:spcBef>
              <a:spcAft>
                <a:spcPts val="0"/>
              </a:spcAft>
            </a:pPr>
            <a:r>
              <a:rPr lang="ro-RO" sz="2000" b="1" i="0" u="none" strike="noStrike" noProof="0" dirty="0">
                <a:solidFill>
                  <a:srgbClr val="000000"/>
                </a:solidFill>
                <a:latin typeface="GdPictureBackupFont"/>
                <a:cs typeface="GdPictureBackupFont"/>
              </a:rPr>
              <a:t>a)  copilul are vârsta de 4 sau 5 ani  împliniți la începutul anului școlar;</a:t>
            </a:r>
            <a:endParaRPr lang="ro-RO" sz="2000" noProof="0" dirty="0"/>
          </a:p>
          <a:p>
            <a:pPr marL="0" indent="0" algn="just">
              <a:lnSpc>
                <a:spcPct val="100000"/>
              </a:lnSpc>
              <a:spcBef>
                <a:spcPts val="1400"/>
              </a:spcBef>
              <a:spcAft>
                <a:spcPts val="0"/>
              </a:spcAft>
            </a:pPr>
            <a:r>
              <a:rPr lang="ro-RO" sz="2000" b="1" i="0" u="none" strike="noStrike" noProof="0" dirty="0">
                <a:solidFill>
                  <a:srgbClr val="000000"/>
                </a:solidFill>
                <a:latin typeface="GdPictureBackupFont"/>
                <a:cs typeface="GdPictureBackupFont"/>
              </a:rPr>
              <a:t>b)  domiciliul   copilului/reședința/locul  de muncă  al/a  unuia  dintre  părinți/al/a   reprezentantului  legal este  situat/situată  în apropierea unității de învățământ unde  părintele/reprezentantul  legal depune cererea-tip de înscriere;</a:t>
            </a:r>
            <a:endParaRPr lang="ro-RO" sz="2000" noProof="0" dirty="0"/>
          </a:p>
          <a:p>
            <a:pPr marL="0" indent="0" algn="l">
              <a:lnSpc>
                <a:spcPct val="100000"/>
              </a:lnSpc>
              <a:spcBef>
                <a:spcPts val="1200"/>
              </a:spcBef>
              <a:spcAft>
                <a:spcPts val="0"/>
              </a:spcAft>
            </a:pPr>
            <a:r>
              <a:rPr lang="ro-RO" sz="2000" b="1" i="0" u="none" strike="noStrike" noProof="0" dirty="0">
                <a:solidFill>
                  <a:srgbClr val="000000"/>
                </a:solidFill>
                <a:latin typeface="GdPictureBackupFont"/>
                <a:cs typeface="GdPictureBackupFont"/>
              </a:rPr>
              <a:t>c)  cel puțin unul dintre  părinți/reprezentantul  legal al copilului urmează o formă de învățământ la zi;</a:t>
            </a:r>
            <a:endParaRPr lang="ro-RO" sz="2000" noProof="0" dirty="0"/>
          </a:p>
          <a:p>
            <a:pPr marL="0" indent="0" algn="just">
              <a:lnSpc>
                <a:spcPct val="146667"/>
              </a:lnSpc>
              <a:spcBef>
                <a:spcPts val="500"/>
              </a:spcBef>
              <a:spcAft>
                <a:spcPts val="0"/>
              </a:spcAft>
            </a:pPr>
            <a:r>
              <a:rPr lang="ro-RO" sz="2000" b="1" i="0" u="none" strike="noStrike" noProof="0" dirty="0">
                <a:solidFill>
                  <a:srgbClr val="000000"/>
                </a:solidFill>
                <a:latin typeface="GdPictureBackupFont"/>
                <a:cs typeface="GdPictureBackupFont"/>
              </a:rPr>
              <a:t>d)  existența unui document care dovedește că beneficiază de tutelă sau de o măsură de protecție specială  stabilită în condițiile  Legii nr.</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272/2004, republicată, cu modificările și completările ulterioare;</a:t>
            </a:r>
            <a:endParaRPr lang="ro-RO" sz="2000" noProof="0" dirty="0"/>
          </a:p>
          <a:p>
            <a:pPr marL="0" indent="0" algn="just">
              <a:lnSpc>
                <a:spcPct val="145833"/>
              </a:lnSpc>
              <a:spcBef>
                <a:spcPts val="300"/>
              </a:spcBef>
              <a:spcAft>
                <a:spcPts val="0"/>
              </a:spcAft>
            </a:pPr>
            <a:r>
              <a:rPr lang="ro-RO" sz="2000" b="1" i="0" u="none" strike="noStrike" noProof="0" dirty="0">
                <a:solidFill>
                  <a:srgbClr val="000000"/>
                </a:solidFill>
                <a:latin typeface="GdPictureBackupFont"/>
                <a:cs typeface="GdPictureBackupFont"/>
              </a:rPr>
              <a:t>e)  existența unui  document care dovedește că este în grija unui  singur părinte  (familie  monoparentală)/  existența unui document care</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dovedește că părintele/reprezentantul legal al copilului are 3 sau mai mulți copii (familie numeroasă);</a:t>
            </a:r>
            <a:endParaRPr lang="ro-RO" sz="2000" noProof="0" dirty="0"/>
          </a:p>
          <a:p>
            <a:pPr marL="0" indent="0" algn="just">
              <a:lnSpc>
                <a:spcPct val="145833"/>
              </a:lnSpc>
              <a:spcBef>
                <a:spcPts val="300"/>
              </a:spcBef>
              <a:spcAft>
                <a:spcPts val="0"/>
              </a:spcAft>
            </a:pPr>
            <a:r>
              <a:rPr lang="ro-RO" sz="2000" b="1" i="0" u="none" strike="noStrike" noProof="0" dirty="0">
                <a:solidFill>
                  <a:srgbClr val="000000"/>
                </a:solidFill>
                <a:latin typeface="GdPictureBackupFont"/>
                <a:cs typeface="GdPictureBackupFont"/>
              </a:rPr>
              <a:t>f)   ambii  părinți/părintele unic/reprezentantul  legal  ai/al copilului lucrează  sau cel  puțin  unul  dintre  ei se  încadrează în una  dintre</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situațiile: (i) pensionat în conformitate cu prevederile legale;  (ii) cu certificat de handicap;  (iii) șomer, în căutarea unui loc de muncă, cu documente doveditoare de la Agenția pentru Ocuparea Forței de Muncă;</a:t>
            </a:r>
            <a:endParaRPr lang="ro-RO" sz="2000" noProof="0" dirty="0"/>
          </a:p>
          <a:p>
            <a:pPr marL="0" indent="0" algn="just">
              <a:lnSpc>
                <a:spcPct val="147500"/>
              </a:lnSpc>
              <a:spcBef>
                <a:spcPts val="400"/>
              </a:spcBef>
              <a:spcAft>
                <a:spcPts val="0"/>
              </a:spcAft>
            </a:pPr>
            <a:r>
              <a:rPr lang="ro-RO" sz="2000" b="1" i="0" u="none" strike="noStrike" noProof="0" dirty="0">
                <a:solidFill>
                  <a:srgbClr val="000000"/>
                </a:solidFill>
                <a:latin typeface="GdPictureBackupFont"/>
                <a:cs typeface="GdPictureBackupFont"/>
              </a:rPr>
              <a:t>g)  existența unui certificat medical de încadrare în grad de handicap a copilului și/sau a certificatului de orientare școlară și profesională</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eliberat de CJRAE/CMBRAE;</a:t>
            </a:r>
            <a:endParaRPr lang="ro-RO" sz="2000" noProof="0" dirty="0"/>
          </a:p>
          <a:p>
            <a:pPr marL="0" indent="0" algn="just">
              <a:lnSpc>
                <a:spcPct val="100000"/>
              </a:lnSpc>
              <a:spcBef>
                <a:spcPts val="1000"/>
              </a:spcBef>
              <a:spcAft>
                <a:spcPts val="0"/>
              </a:spcAft>
            </a:pPr>
            <a:r>
              <a:rPr lang="ro-RO" sz="2000" b="1" i="0" u="none" strike="noStrike" noProof="0" dirty="0">
                <a:solidFill>
                  <a:srgbClr val="000000"/>
                </a:solidFill>
                <a:latin typeface="GdPictureBackupFont"/>
                <a:cs typeface="GdPictureBackupFont"/>
              </a:rPr>
              <a:t>h)  existența unui  frate/a unei  surori  înmatriculat/înmatriculate în unitatea de învățământ respectivă în anul școlar pentru care se face înscrierea.</a:t>
            </a:r>
            <a:endParaRPr lang="ro-RO" sz="2000" noProof="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1113943" y="440249"/>
            <a:ext cx="16526357" cy="8831421"/>
          </a:xfrm>
          <a:prstGeom prst="rect">
            <a:avLst/>
          </a:prstGeom>
          <a:noFill/>
        </p:spPr>
        <p:txBody>
          <a:bodyPr wrap="square" lIns="0" tIns="0" rIns="0" bIns="0" rtlCol="0">
            <a:noAutofit/>
          </a:bodyPr>
          <a:lstStyle/>
          <a:p>
            <a:pPr marL="2895600" indent="0" algn="l">
              <a:lnSpc>
                <a:spcPct val="100000"/>
              </a:lnSpc>
              <a:spcBef>
                <a:spcPts val="0"/>
              </a:spcBef>
              <a:spcAft>
                <a:spcPts val="0"/>
              </a:spcAft>
            </a:pPr>
            <a:r>
              <a:rPr lang="ro-RO" sz="4800" b="0" i="0" u="none" strike="noStrike" noProof="0" dirty="0">
                <a:solidFill>
                  <a:srgbClr val="D6801C"/>
                </a:solidFill>
                <a:latin typeface="GdPictureBackupFont"/>
                <a:cs typeface="GdPictureBackupFont"/>
              </a:rPr>
              <a:t>CRITERII  GENERALE  DE  DEPARTAJARE</a:t>
            </a:r>
            <a:endParaRPr lang="ro-RO" sz="4800" noProof="0" dirty="0"/>
          </a:p>
          <a:p>
            <a:pPr marL="4254500" indent="0" algn="l">
              <a:lnSpc>
                <a:spcPct val="100000"/>
              </a:lnSpc>
              <a:spcBef>
                <a:spcPts val="1900"/>
              </a:spcBef>
              <a:spcAft>
                <a:spcPts val="0"/>
              </a:spcAft>
            </a:pPr>
            <a:r>
              <a:rPr lang="ro-RO" sz="3200" b="0" i="1" u="none" strike="noStrike" noProof="0" dirty="0">
                <a:solidFill>
                  <a:srgbClr val="000000"/>
                </a:solidFill>
                <a:latin typeface="GdPictureBackupFont"/>
                <a:cs typeface="GdPictureBackupFont"/>
              </a:rPr>
              <a:t>(grădiniță comunitară, ludotecă/grup de joacă)</a:t>
            </a:r>
            <a:endParaRPr lang="ro-RO" sz="32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400"/>
              </a:spcAft>
            </a:pPr>
            <a:endParaRPr lang="ro-RO" sz="2400" noProof="0" dirty="0"/>
          </a:p>
          <a:p>
            <a:pPr marL="0" indent="0">
              <a:lnSpc>
                <a:spcPct val="100000"/>
              </a:lnSpc>
              <a:spcBef>
                <a:spcPts val="0"/>
              </a:spcBef>
              <a:spcAft>
                <a:spcPts val="0"/>
              </a:spcAft>
            </a:pPr>
            <a:r>
              <a:rPr lang="ro-RO" sz="2400" b="1" i="0" u="none" strike="noStrike" noProof="0" dirty="0">
                <a:solidFill>
                  <a:srgbClr val="292828"/>
                </a:solidFill>
                <a:latin typeface="GdPictureBackupFont"/>
                <a:cs typeface="GdPictureBackupFont"/>
              </a:rPr>
              <a:t>a) Domiciliul  copilului/locul de muncă al/a unuia dintre  părinți/al  reprezentantului  legal este situat în apropierea unității de învățământ unde părintele/reprezentantul legal depune cererea de înscriere;</a:t>
            </a:r>
            <a:endParaRPr lang="ro-RO" sz="2400" noProof="0" dirty="0"/>
          </a:p>
          <a:p>
            <a:pPr marL="0" indent="0">
              <a:lnSpc>
                <a:spcPct val="100000"/>
              </a:lnSpc>
              <a:spcBef>
                <a:spcPts val="1400"/>
              </a:spcBef>
              <a:spcAft>
                <a:spcPts val="0"/>
              </a:spcAft>
            </a:pPr>
            <a:r>
              <a:rPr lang="ro-RO" sz="2400" b="1" i="0" u="none" strike="noStrike" noProof="0" dirty="0">
                <a:solidFill>
                  <a:srgbClr val="000000"/>
                </a:solidFill>
                <a:latin typeface="GdPictureBackupFont"/>
                <a:cs typeface="GdPictureBackupFont"/>
              </a:rPr>
              <a:t>b) Părintele/reprezentantul legal al copilului are un alt copil minor aflat  în întreținere (până la nivelul clasei a IV-a a învățământului primar)  și nu și-a putut înscrie copilul în vârstă de 3 – 6 ani la nicio unitate de învățământ preuniversitar cu grupe de nivel preșcolar din apropierea domiciliului</a:t>
            </a:r>
            <a:r>
              <a:rPr lang="ro-RO" sz="2400" b="1" i="1" u="none" strike="noStrike" noProof="0" dirty="0">
                <a:solidFill>
                  <a:srgbClr val="000000"/>
                </a:solidFill>
                <a:latin typeface="GdPictureBackupFont"/>
                <a:cs typeface="GdPictureBackupFont"/>
              </a:rPr>
              <a:t> –</a:t>
            </a:r>
            <a:r>
              <a:rPr lang="ro-RO" sz="2400" b="1" i="1" u="none" strike="noStrike" noProof="0" dirty="0">
                <a:solidFill>
                  <a:srgbClr val="6F7B63"/>
                </a:solidFill>
                <a:latin typeface="GdPictureBackupFont"/>
                <a:cs typeface="GdPictureBackupFont"/>
              </a:rPr>
              <a:t> pentru serviciul de grădiniță comunitară;</a:t>
            </a:r>
            <a:endParaRPr lang="ro-RO" sz="2400" noProof="0" dirty="0"/>
          </a:p>
          <a:p>
            <a:pPr marL="0" indent="0">
              <a:lnSpc>
                <a:spcPct val="100000"/>
              </a:lnSpc>
              <a:spcBef>
                <a:spcPts val="1600"/>
              </a:spcBef>
              <a:spcAft>
                <a:spcPts val="0"/>
              </a:spcAft>
            </a:pPr>
            <a:r>
              <a:rPr lang="ro-RO" sz="2400" b="1" i="0" u="none" strike="noStrike" noProof="0" dirty="0">
                <a:solidFill>
                  <a:srgbClr val="292828"/>
                </a:solidFill>
                <a:latin typeface="GdPictureBackupFont"/>
                <a:cs typeface="GdPictureBackupFont"/>
              </a:rPr>
              <a:t>c) Existența unei dovezi privind solicitarea  înscrierii copilului într-o unitate de învățământ preuniversitar cu grupe de nivel preșcolar și/sau antepreșcolar și a respingerii acestuia ca urmare a lipsei de locuri –</a:t>
            </a:r>
            <a:r>
              <a:rPr lang="ro-RO" sz="2400" b="1" i="1" u="none" strike="noStrike" noProof="0" dirty="0">
                <a:solidFill>
                  <a:srgbClr val="6F7B63"/>
                </a:solidFill>
                <a:latin typeface="GdPictureBackupFont"/>
                <a:cs typeface="GdPictureBackupFont"/>
              </a:rPr>
              <a:t> atât pentru serviciul de grădiniță comunitară, cât și pentru serviciul de tip ludotecă/grup dejoacă;</a:t>
            </a:r>
            <a:endParaRPr lang="ro-RO" sz="2400" noProof="0" dirty="0"/>
          </a:p>
          <a:p>
            <a:pPr marL="0" indent="0">
              <a:lnSpc>
                <a:spcPct val="100000"/>
              </a:lnSpc>
              <a:spcBef>
                <a:spcPts val="1500"/>
              </a:spcBef>
              <a:spcAft>
                <a:spcPts val="0"/>
              </a:spcAft>
            </a:pPr>
            <a:r>
              <a:rPr lang="ro-RO" sz="2400" b="1" i="0" u="none" strike="noStrike" noProof="0" dirty="0">
                <a:solidFill>
                  <a:srgbClr val="292828"/>
                </a:solidFill>
                <a:latin typeface="GdPictureBackupFont"/>
                <a:cs typeface="GdPictureBackupFont"/>
              </a:rPr>
              <a:t>d) Copilul are vârsta de până la 1 an sau vârsta cuprinsă între 3 și 4 ani și părinții/reprezentanții legal nu au/a făcut demersuri pentru înscrierea acestuia într-o unitate de învățământ preuniversitar cu grupe de nivel preșcolar și/sau antepreșcolar –</a:t>
            </a:r>
            <a:r>
              <a:rPr lang="ro-RO" sz="2400" b="1" i="1" u="none" strike="noStrike" noProof="0" dirty="0">
                <a:solidFill>
                  <a:srgbClr val="6F7B63"/>
                </a:solidFill>
                <a:latin typeface="GdPictureBackupFont"/>
                <a:cs typeface="GdPictureBackupFont"/>
              </a:rPr>
              <a:t> pentru serviciul de tip ludotecă/grup de joacă.</a:t>
            </a:r>
            <a:endParaRPr lang="ro-RO" sz="2400" noProof="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6965743" y="754177"/>
            <a:ext cx="4454332" cy="899489"/>
          </a:xfrm>
          <a:prstGeom prst="rect">
            <a:avLst/>
          </a:prstGeom>
          <a:noFill/>
        </p:spPr>
        <p:txBody>
          <a:bodyPr wrap="square" lIns="0" tIns="0" rIns="0" bIns="0" rtlCol="0">
            <a:noAutofit/>
          </a:bodyPr>
          <a:lstStyle/>
          <a:p>
            <a:pPr marL="0" indent="0" algn="just">
              <a:lnSpc>
                <a:spcPct val="100000"/>
              </a:lnSpc>
              <a:spcBef>
                <a:spcPts val="0"/>
              </a:spcBef>
              <a:spcAft>
                <a:spcPts val="0"/>
              </a:spcAft>
            </a:pPr>
            <a:r>
              <a:rPr lang="ro-RO" sz="5800" b="0" i="0" u="none" strike="noStrike" noProof="0" dirty="0">
                <a:solidFill>
                  <a:srgbClr val="D6801C"/>
                </a:solidFill>
                <a:latin typeface="GdPictureBackupFont"/>
                <a:cs typeface="GdPictureBackupFont"/>
              </a:rPr>
              <a:t>DE  REȚINUT</a:t>
            </a:r>
            <a:endParaRPr lang="ro-RO" sz="5800" noProof="0" dirty="0"/>
          </a:p>
        </p:txBody>
      </p:sp>
      <p:sp>
        <p:nvSpPr>
          <p:cNvPr id="8" name="TextBox 8"/>
          <p:cNvSpPr txBox="1"/>
          <p:nvPr/>
        </p:nvSpPr>
        <p:spPr>
          <a:xfrm>
            <a:off x="2194819" y="2948108"/>
            <a:ext cx="7088881" cy="6199641"/>
          </a:xfrm>
          <a:prstGeom prst="rect">
            <a:avLst/>
          </a:prstGeom>
          <a:noFill/>
        </p:spPr>
        <p:txBody>
          <a:bodyPr wrap="square" lIns="0" tIns="0" rIns="0" bIns="0" rtlCol="0">
            <a:noAutofit/>
          </a:bodyPr>
          <a:lstStyle/>
          <a:p>
            <a:pPr marL="0" indent="50800" algn="l">
              <a:lnSpc>
                <a:spcPct val="106250"/>
              </a:lnSpc>
              <a:spcBef>
                <a:spcPts val="0"/>
              </a:spcBef>
              <a:spcAft>
                <a:spcPts val="0"/>
              </a:spcAft>
            </a:pPr>
            <a:r>
              <a:rPr lang="ro-RO" sz="2300" b="0" i="0" u="none" strike="noStrike" noProof="0" dirty="0">
                <a:solidFill>
                  <a:srgbClr val="D6801C"/>
                </a:solidFill>
                <a:latin typeface="GdPictureBackupFont"/>
                <a:cs typeface="GdPictureBackupFont"/>
              </a:rPr>
              <a:t>Art. 11 alin. (4) =Unitățile de învățământ cu grupe de nivel</a:t>
            </a:r>
            <a:r>
              <a:rPr lang="ro-RO" sz="2300" b="0" i="0" u="none" strike="noStrike" noProof="0" dirty="0">
                <a:solidFill>
                  <a:srgbClr val="000000"/>
                </a:solidFill>
                <a:latin typeface="GdPictureBackupFont"/>
                <a:cs typeface="GdPictureBackupFont"/>
              </a:rPr>
              <a:t> </a:t>
            </a:r>
            <a:r>
              <a:rPr lang="ro-RO" sz="2300" b="0" i="0" u="none" strike="noStrike" noProof="0" dirty="0">
                <a:solidFill>
                  <a:srgbClr val="D6801C"/>
                </a:solidFill>
                <a:latin typeface="GdPictureBackupFont"/>
                <a:cs typeface="GdPictureBackupFont"/>
              </a:rPr>
              <a:t>preșcolar și/sau antepreșcolar cu program prelungit se</a:t>
            </a:r>
            <a:endParaRPr lang="ro-RO" sz="2300" noProof="0" dirty="0"/>
          </a:p>
          <a:p>
            <a:pPr marL="0" indent="0" algn="l">
              <a:lnSpc>
                <a:spcPct val="113333"/>
              </a:lnSpc>
              <a:spcBef>
                <a:spcPts val="300"/>
              </a:spcBef>
              <a:spcAft>
                <a:spcPts val="0"/>
              </a:spcAft>
            </a:pPr>
            <a:r>
              <a:rPr lang="ro-RO" sz="2300" noProof="0" dirty="0">
                <a:solidFill>
                  <a:srgbClr val="D6801C"/>
                </a:solidFill>
                <a:latin typeface="GdPictureBackupFont"/>
                <a:cs typeface="GdPictureBackupFont"/>
              </a:rPr>
              <a:t>a</a:t>
            </a:r>
            <a:r>
              <a:rPr lang="ro-RO" sz="2300" b="0" i="0" u="none" strike="noStrike" noProof="0" dirty="0">
                <a:solidFill>
                  <a:srgbClr val="D6801C"/>
                </a:solidFill>
                <a:latin typeface="GdPictureBackupFont"/>
                <a:cs typeface="GdPictureBackupFont"/>
              </a:rPr>
              <a:t>dresează </a:t>
            </a:r>
            <a:r>
              <a:rPr lang="ro-RO" sz="2300" b="1" i="0" u="none" strike="noStrike" noProof="0" dirty="0">
                <a:solidFill>
                  <a:srgbClr val="D6801C"/>
                </a:solidFill>
                <a:latin typeface="GdPictureBackupFont"/>
                <a:cs typeface="GdPictureBackupFont"/>
              </a:rPr>
              <a:t>cu prioritate părinților care lucrează și, în acest</a:t>
            </a:r>
            <a:r>
              <a:rPr lang="ro-RO" sz="2300" b="1" i="0" u="none" strike="noStrike" noProof="0" dirty="0">
                <a:solidFill>
                  <a:srgbClr val="000000"/>
                </a:solidFill>
                <a:latin typeface="GdPictureBackupFont"/>
                <a:cs typeface="GdPictureBackupFont"/>
              </a:rPr>
              <a:t> </a:t>
            </a:r>
            <a:r>
              <a:rPr lang="ro-RO" sz="2300" b="1" i="0" u="none" strike="noStrike" noProof="0" dirty="0">
                <a:solidFill>
                  <a:srgbClr val="D6801C"/>
                </a:solidFill>
                <a:latin typeface="GdPictureBackupFont"/>
                <a:cs typeface="GdPictureBackupFont"/>
              </a:rPr>
              <a:t>sens, ambii părinți vor depune la dosarul de înscriere</a:t>
            </a:r>
            <a:r>
              <a:rPr lang="ro-RO" sz="2300" b="1" i="0" u="none" strike="noStrike" noProof="0" dirty="0">
                <a:solidFill>
                  <a:srgbClr val="000000"/>
                </a:solidFill>
                <a:latin typeface="GdPictureBackupFont"/>
                <a:cs typeface="GdPictureBackupFont"/>
              </a:rPr>
              <a:t> </a:t>
            </a:r>
            <a:r>
              <a:rPr lang="ro-RO" sz="2300" b="1" i="0" u="none" strike="noStrike" noProof="0" dirty="0">
                <a:solidFill>
                  <a:srgbClr val="D6801C"/>
                </a:solidFill>
                <a:latin typeface="GdPictureBackupFont"/>
                <a:cs typeface="GdPictureBackupFont"/>
              </a:rPr>
              <a:t>adeverințe de angajat.</a:t>
            </a:r>
            <a:endParaRPr lang="ro-RO" sz="2300" b="1" noProof="0" dirty="0"/>
          </a:p>
          <a:p>
            <a:pPr marL="0" indent="0" algn="l">
              <a:lnSpc>
                <a:spcPct val="100000"/>
              </a:lnSpc>
              <a:spcBef>
                <a:spcPts val="0"/>
              </a:spcBef>
              <a:spcAft>
                <a:spcPts val="1900"/>
              </a:spcAft>
            </a:pPr>
            <a:endParaRPr lang="ro-RO" sz="2200" noProof="0" dirty="0"/>
          </a:p>
          <a:p>
            <a:pPr marL="0" indent="50800" algn="l">
              <a:lnSpc>
                <a:spcPct val="118750"/>
              </a:lnSpc>
              <a:spcBef>
                <a:spcPts val="0"/>
              </a:spcBef>
              <a:spcAft>
                <a:spcPts val="0"/>
              </a:spcAft>
            </a:pPr>
            <a:r>
              <a:rPr lang="ro-RO" sz="2200" b="0" i="0" u="none" strike="noStrike" noProof="0" dirty="0">
                <a:solidFill>
                  <a:srgbClr val="000000"/>
                </a:solidFill>
                <a:latin typeface="GdPictureBackupFont"/>
                <a:cs typeface="GdPictureBackupFont"/>
              </a:rPr>
              <a:t>Art.11, alin.(6) În cazul în care numărul cererilor de înscriere este mai mare decât numărul de locuri libere, repartizarea copiilor în învățământul antepreșcolar/preșcolar se face în ordinea descrescătoare a numărului de criterii generale de</a:t>
            </a:r>
            <a:endParaRPr lang="ro-RO" sz="2200" noProof="0" dirty="0"/>
          </a:p>
          <a:p>
            <a:pPr marL="0" indent="0" algn="l">
              <a:lnSpc>
                <a:spcPct val="100000"/>
              </a:lnSpc>
              <a:spcBef>
                <a:spcPts val="600"/>
              </a:spcBef>
              <a:spcAft>
                <a:spcPts val="0"/>
              </a:spcAft>
            </a:pPr>
            <a:r>
              <a:rPr lang="ro-RO" sz="2200" b="0" i="0" u="none" strike="noStrike" noProof="0" dirty="0">
                <a:solidFill>
                  <a:srgbClr val="000000"/>
                </a:solidFill>
                <a:latin typeface="GdPictureBackupFont"/>
                <a:cs typeface="GdPictureBackupFont"/>
              </a:rPr>
              <a:t>departajare cumulate de către fiecare copil: se repartizează</a:t>
            </a:r>
            <a:endParaRPr lang="ro-RO" sz="2200" noProof="0" dirty="0"/>
          </a:p>
          <a:p>
            <a:pPr marL="12700" indent="0" algn="l">
              <a:lnSpc>
                <a:spcPct val="100000"/>
              </a:lnSpc>
              <a:spcBef>
                <a:spcPts val="500"/>
              </a:spcBef>
              <a:spcAft>
                <a:spcPts val="0"/>
              </a:spcAft>
            </a:pPr>
            <a:r>
              <a:rPr lang="ro-RO" sz="2200" b="0" i="0" u="none" strike="noStrike" noProof="0" dirty="0">
                <a:solidFill>
                  <a:srgbClr val="000000"/>
                </a:solidFill>
                <a:latin typeface="GdPictureBackupFont"/>
                <a:cs typeface="GdPictureBackupFont"/>
              </a:rPr>
              <a:t>la început copiii care îndeplinesc cele mai multe dintre criteriile menționate la alin. (2) sau (3) și, apoi, în ordine, copiii care îndeplinesc patru, trei dintre criterii, două sau doar unul dintre criteriile menționate la alin.(2)/alin.(3).</a:t>
            </a:r>
            <a:endParaRPr lang="ro-RO" sz="2200" noProof="0" dirty="0"/>
          </a:p>
        </p:txBody>
      </p:sp>
      <p:sp>
        <p:nvSpPr>
          <p:cNvPr id="9" name="TextBox 9"/>
          <p:cNvSpPr txBox="1"/>
          <p:nvPr/>
        </p:nvSpPr>
        <p:spPr>
          <a:xfrm>
            <a:off x="10856544" y="3282691"/>
            <a:ext cx="6849387" cy="5530474"/>
          </a:xfrm>
          <a:prstGeom prst="rect">
            <a:avLst/>
          </a:prstGeom>
          <a:noFill/>
        </p:spPr>
        <p:txBody>
          <a:bodyPr wrap="square" lIns="0" tIns="0" rIns="0" bIns="0" rtlCol="0">
            <a:noAutofit/>
          </a:bodyPr>
          <a:lstStyle/>
          <a:p>
            <a:pPr marL="25400" indent="0" algn="l">
              <a:lnSpc>
                <a:spcPct val="100000"/>
              </a:lnSpc>
              <a:spcBef>
                <a:spcPts val="0"/>
              </a:spcBef>
              <a:spcAft>
                <a:spcPts val="0"/>
              </a:spcAft>
            </a:pPr>
            <a:r>
              <a:rPr lang="ro-RO" sz="2300" b="0" i="0" u="none" strike="noStrike" noProof="0" dirty="0">
                <a:solidFill>
                  <a:srgbClr val="000000"/>
                </a:solidFill>
                <a:latin typeface="GdPictureBackupFont"/>
                <a:cs typeface="GdPictureBackupFont"/>
              </a:rPr>
              <a:t>Art. 11 alin. (7) = În caz de egalitate pe ultimele locuri,</a:t>
            </a:r>
            <a:r>
              <a:rPr lang="ro-RO" sz="2300" noProof="0" dirty="0"/>
              <a:t> </a:t>
            </a:r>
            <a:r>
              <a:rPr lang="ro-RO" sz="2300" b="0" i="0" u="none" strike="noStrike" noProof="0" dirty="0">
                <a:solidFill>
                  <a:srgbClr val="000000"/>
                </a:solidFill>
                <a:latin typeface="GdPictureBackupFont"/>
                <a:cs typeface="GdPictureBackupFont"/>
              </a:rPr>
              <a:t>pentru copiii care îndeplinesc același număr de criterii</a:t>
            </a:r>
            <a:endParaRPr lang="ro-RO" sz="2300" noProof="0" dirty="0"/>
          </a:p>
          <a:p>
            <a:pPr marL="0" indent="0" algn="just">
              <a:lnSpc>
                <a:spcPct val="100000"/>
              </a:lnSpc>
              <a:spcBef>
                <a:spcPts val="500"/>
              </a:spcBef>
              <a:spcAft>
                <a:spcPts val="0"/>
              </a:spcAft>
            </a:pPr>
            <a:r>
              <a:rPr lang="ro-RO" sz="2300" b="0" i="0" u="none" strike="noStrike" noProof="0" dirty="0">
                <a:solidFill>
                  <a:srgbClr val="000000"/>
                </a:solidFill>
                <a:latin typeface="GdPictureBackupFont"/>
                <a:cs typeface="GdPictureBackupFont"/>
              </a:rPr>
              <a:t>generale de departajare se va lua în considerare ordinea criteriilor menționate la alin.(2)/(3).</a:t>
            </a:r>
            <a:endParaRPr lang="ro-RO" sz="2300" noProof="0" dirty="0"/>
          </a:p>
          <a:p>
            <a:pPr marL="0" indent="0" algn="just">
              <a:lnSpc>
                <a:spcPct val="100000"/>
              </a:lnSpc>
              <a:spcBef>
                <a:spcPts val="500"/>
              </a:spcBef>
              <a:spcAft>
                <a:spcPts val="0"/>
              </a:spcAft>
            </a:pPr>
            <a:endParaRPr lang="ro-RO" sz="2300" b="0" i="0" u="none" strike="noStrike" noProof="0" dirty="0">
              <a:solidFill>
                <a:srgbClr val="D6801C"/>
              </a:solidFill>
              <a:latin typeface="GdPictureBackupFont"/>
              <a:cs typeface="GdPictureBackupFont"/>
            </a:endParaRPr>
          </a:p>
          <a:p>
            <a:pPr marL="0" indent="0" algn="just">
              <a:lnSpc>
                <a:spcPct val="100000"/>
              </a:lnSpc>
              <a:spcBef>
                <a:spcPts val="500"/>
              </a:spcBef>
              <a:spcAft>
                <a:spcPts val="0"/>
              </a:spcAft>
            </a:pPr>
            <a:endParaRPr lang="ro-RO" sz="2300" noProof="0" dirty="0">
              <a:solidFill>
                <a:srgbClr val="D6801C"/>
              </a:solidFill>
              <a:latin typeface="GdPictureBackupFont"/>
              <a:cs typeface="GdPictureBackupFont"/>
            </a:endParaRPr>
          </a:p>
          <a:p>
            <a:pPr marL="0" indent="0" algn="just">
              <a:lnSpc>
                <a:spcPct val="100000"/>
              </a:lnSpc>
              <a:spcBef>
                <a:spcPts val="500"/>
              </a:spcBef>
              <a:spcAft>
                <a:spcPts val="0"/>
              </a:spcAft>
            </a:pPr>
            <a:endParaRPr lang="ro-RO" sz="2300" b="0" i="0" u="none" strike="noStrike" noProof="0" dirty="0">
              <a:solidFill>
                <a:srgbClr val="D6801C"/>
              </a:solidFill>
              <a:latin typeface="GdPictureBackupFont"/>
              <a:cs typeface="GdPictureBackupFont"/>
            </a:endParaRPr>
          </a:p>
          <a:p>
            <a:pPr marL="0" indent="0" algn="just">
              <a:lnSpc>
                <a:spcPct val="100000"/>
              </a:lnSpc>
              <a:spcBef>
                <a:spcPts val="500"/>
              </a:spcBef>
              <a:spcAft>
                <a:spcPts val="0"/>
              </a:spcAft>
            </a:pPr>
            <a:r>
              <a:rPr lang="ro-RO" sz="2300" b="0" i="0" u="none" strike="noStrike" noProof="0" dirty="0">
                <a:solidFill>
                  <a:srgbClr val="D6801C"/>
                </a:solidFill>
                <a:latin typeface="GdPictureBackupFont"/>
                <a:cs typeface="GdPictureBackupFont"/>
              </a:rPr>
              <a:t>Art.  11  alin.   (8)  =   CRITERIILE    SPECIFICE   de departajare sunt elaborate de fiecare unitate de</a:t>
            </a:r>
            <a:r>
              <a:rPr lang="ro-RO" sz="2300" b="0" i="0" u="none" strike="noStrike" noProof="0" dirty="0">
                <a:solidFill>
                  <a:srgbClr val="000000"/>
                </a:solidFill>
                <a:latin typeface="GdPictureBackupFont"/>
                <a:cs typeface="GdPictureBackupFont"/>
              </a:rPr>
              <a:t> </a:t>
            </a:r>
            <a:r>
              <a:rPr lang="ro-RO" sz="2300" b="0" i="0" u="none" strike="noStrike" noProof="0" dirty="0">
                <a:solidFill>
                  <a:srgbClr val="D6801C"/>
                </a:solidFill>
                <a:latin typeface="GdPictureBackupFont"/>
                <a:cs typeface="GdPictureBackupFont"/>
              </a:rPr>
              <a:t>învățământ și se iau în considerare după aplicarea criteriilor generale de departajare, în situația în care</a:t>
            </a:r>
            <a:r>
              <a:rPr lang="ro-RO" sz="2300" b="0" i="0" u="none" strike="noStrike" noProof="0" dirty="0">
                <a:solidFill>
                  <a:srgbClr val="000000"/>
                </a:solidFill>
                <a:latin typeface="GdPictureBackupFont"/>
                <a:cs typeface="GdPictureBackupFont"/>
              </a:rPr>
              <a:t> </a:t>
            </a:r>
            <a:r>
              <a:rPr lang="ro-RO" sz="2300" b="0" i="0" u="none" strike="noStrike" noProof="0" dirty="0">
                <a:solidFill>
                  <a:srgbClr val="D6801C"/>
                </a:solidFill>
                <a:latin typeface="GdPictureBackupFont"/>
                <a:cs typeface="GdPictureBackupFont"/>
              </a:rPr>
              <a:t>numărul cererilor de înscriere primite la unitatea de  învățământ este mai mare decât numărul locurilor disponibile</a:t>
            </a:r>
            <a:endParaRPr lang="ro-RO" sz="2300" noProof="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2069448" y="351329"/>
            <a:ext cx="14913411" cy="8002087"/>
          </a:xfrm>
          <a:prstGeom prst="rect">
            <a:avLst/>
          </a:prstGeom>
          <a:noFill/>
        </p:spPr>
        <p:txBody>
          <a:bodyPr wrap="square" lIns="0" tIns="0" rIns="0" bIns="0" rtlCol="0">
            <a:noAutofit/>
          </a:bodyPr>
          <a:lstStyle/>
          <a:p>
            <a:pPr marL="2654300" indent="0" algn="l">
              <a:lnSpc>
                <a:spcPct val="100000"/>
              </a:lnSpc>
              <a:spcBef>
                <a:spcPts val="0"/>
              </a:spcBef>
              <a:spcAft>
                <a:spcPts val="0"/>
              </a:spcAft>
            </a:pPr>
            <a:r>
              <a:rPr lang="ro-RO" sz="6000" b="0" i="0" u="none" strike="noStrike" noProof="0" dirty="0">
                <a:solidFill>
                  <a:srgbClr val="D6801C"/>
                </a:solidFill>
                <a:latin typeface="GdPictureBackupFont"/>
                <a:cs typeface="GdPictureBackupFont"/>
              </a:rPr>
              <a:t>CRITERIILE  SPECIFICE DE</a:t>
            </a:r>
            <a:endParaRPr lang="ro-RO" sz="6000" noProof="0" dirty="0"/>
          </a:p>
          <a:p>
            <a:pPr marL="4927600" indent="0" algn="l">
              <a:lnSpc>
                <a:spcPct val="100000"/>
              </a:lnSpc>
              <a:spcBef>
                <a:spcPts val="1500"/>
              </a:spcBef>
              <a:spcAft>
                <a:spcPts val="0"/>
              </a:spcAft>
            </a:pPr>
            <a:r>
              <a:rPr lang="ro-RO" sz="6000" b="0" i="0" u="none" strike="noStrike" noProof="0" dirty="0">
                <a:solidFill>
                  <a:srgbClr val="D6801C"/>
                </a:solidFill>
                <a:latin typeface="GdPictureBackupFont"/>
                <a:cs typeface="GdPictureBackupFont"/>
              </a:rPr>
              <a:t>DEPARTAJARE</a:t>
            </a:r>
            <a:endParaRPr lang="ro-RO" sz="6000" noProof="0" dirty="0"/>
          </a:p>
          <a:p>
            <a:pPr marL="0" indent="0" algn="l">
              <a:lnSpc>
                <a:spcPct val="100000"/>
              </a:lnSpc>
              <a:spcBef>
                <a:spcPts val="0"/>
              </a:spcBef>
              <a:spcAft>
                <a:spcPts val="300"/>
              </a:spcAft>
            </a:pPr>
            <a:endParaRPr lang="ro-RO" sz="4300" noProof="0" dirty="0"/>
          </a:p>
          <a:p>
            <a:pPr marL="2844800" indent="0" algn="l">
              <a:lnSpc>
                <a:spcPct val="100000"/>
              </a:lnSpc>
              <a:spcBef>
                <a:spcPts val="0"/>
              </a:spcBef>
              <a:spcAft>
                <a:spcPts val="0"/>
              </a:spcAft>
            </a:pPr>
            <a:r>
              <a:rPr lang="ro-RO" sz="4300" b="0" i="0" u="none" strike="noStrike" noProof="0" dirty="0">
                <a:solidFill>
                  <a:srgbClr val="8E4221"/>
                </a:solidFill>
                <a:latin typeface="GdPictureBackupFont"/>
                <a:cs typeface="GdPictureBackupFont"/>
              </a:rPr>
              <a:t>Art.12, alin.(1)</a:t>
            </a:r>
            <a:endParaRPr lang="ro-RO" sz="4300" noProof="0" dirty="0"/>
          </a:p>
          <a:p>
            <a:pPr marL="0" indent="0" algn="l">
              <a:lnSpc>
                <a:spcPct val="100000"/>
              </a:lnSpc>
              <a:spcBef>
                <a:spcPts val="0"/>
              </a:spcBef>
              <a:spcAft>
                <a:spcPts val="300"/>
              </a:spcAft>
            </a:pPr>
            <a:endParaRPr lang="ro-RO" sz="2000" noProof="0" dirty="0"/>
          </a:p>
          <a:p>
            <a:pPr marL="2921000" indent="0" algn="l">
              <a:lnSpc>
                <a:spcPct val="100000"/>
              </a:lnSpc>
              <a:spcBef>
                <a:spcPts val="0"/>
              </a:spcBef>
              <a:spcAft>
                <a:spcPts val="0"/>
              </a:spcAft>
            </a:pPr>
            <a:r>
              <a:rPr lang="ro-RO" sz="2000" b="0" i="0" u="none" strike="noStrike" noProof="0" dirty="0">
                <a:solidFill>
                  <a:srgbClr val="000000"/>
                </a:solidFill>
                <a:latin typeface="GdPictureBackupFont"/>
                <a:cs typeface="GdPictureBackupFont"/>
              </a:rPr>
              <a:t>Criteriile specifice de departajare menționate la art. 11 alin. (8) sunt elaborate în urma consultării cadrelor didactice și a partenerilor sociali — sindicate, consiliul reprezentativ al părinților/asociația de părinți și sunt aprobate de consiliul de administrație al unității de învățământ, după verificarea existenței unor circumstanțe discriminatorii de către consilierul juridic al inspectoratului școlar și, respectiv, al primăriei, în cazul unităților de învățământ antepreșcolar pentru care aceasta are rolul de persoană juridică fondatoare și care au solicitat</a:t>
            </a:r>
            <a:r>
              <a:rPr lang="ro-RO" sz="2000" noProof="0" dirty="0">
                <a:solidFill>
                  <a:srgbClr val="000000"/>
                </a:solidFill>
                <a:latin typeface="GdPictureBackupFont"/>
                <a:cs typeface="GdPictureBackupFont"/>
              </a:rPr>
              <a:t> </a:t>
            </a:r>
            <a:r>
              <a:rPr lang="ro-RO" sz="2000" b="0" i="0" u="none" strike="noStrike" noProof="0" dirty="0">
                <a:solidFill>
                  <a:srgbClr val="000000"/>
                </a:solidFill>
                <a:latin typeface="GdPictureBackupFont"/>
                <a:cs typeface="GdPictureBackupFont"/>
              </a:rPr>
              <a:t>includerea ofertei de școlarizare în aplicația informatică utilizată pentru înscriere.</a:t>
            </a:r>
            <a:endParaRPr lang="ro-RO" sz="2000" noProof="0" dirty="0"/>
          </a:p>
          <a:p>
            <a:pPr marL="8382000" indent="0" algn="l">
              <a:lnSpc>
                <a:spcPct val="100000"/>
              </a:lnSpc>
              <a:spcBef>
                <a:spcPts val="1700"/>
              </a:spcBef>
              <a:spcAft>
                <a:spcPts val="0"/>
              </a:spcAft>
            </a:pPr>
            <a:r>
              <a:rPr lang="ro-RO" sz="4600" b="0" i="0" u="none" strike="noStrike" noProof="0" dirty="0">
                <a:solidFill>
                  <a:srgbClr val="8E4221"/>
                </a:solidFill>
                <a:latin typeface="GdPictureBackupFont"/>
                <a:cs typeface="GdPictureBackupFont"/>
              </a:rPr>
              <a:t>Art. 12, alin.(2)</a:t>
            </a:r>
            <a:endParaRPr lang="ro-RO" sz="4600" noProof="0" dirty="0"/>
          </a:p>
          <a:p>
            <a:pPr marL="0" indent="0" algn="l">
              <a:lnSpc>
                <a:spcPct val="100000"/>
              </a:lnSpc>
              <a:spcBef>
                <a:spcPts val="1100"/>
              </a:spcBef>
              <a:spcAft>
                <a:spcPts val="0"/>
              </a:spcAft>
            </a:pPr>
            <a:r>
              <a:rPr lang="ro-RO" sz="2000" b="0" i="0" u="none" strike="noStrike" noProof="0" dirty="0">
                <a:solidFill>
                  <a:srgbClr val="000000"/>
                </a:solidFill>
                <a:latin typeface="GdPictureBackupFont"/>
                <a:cs typeface="GdPictureBackupFont"/>
              </a:rPr>
              <a:t>Criteriile specifice de departajare se fac publice la data menționată în calendarul înscrierii copiilor în unități de</a:t>
            </a:r>
            <a:endParaRPr lang="ro-RO" sz="2000" noProof="0" dirty="0"/>
          </a:p>
          <a:p>
            <a:pPr marL="0" indent="0" algn="l">
              <a:lnSpc>
                <a:spcPct val="102500"/>
              </a:lnSpc>
              <a:spcBef>
                <a:spcPts val="300"/>
              </a:spcBef>
              <a:spcAft>
                <a:spcPts val="0"/>
              </a:spcAft>
            </a:pPr>
            <a:r>
              <a:rPr lang="ro-RO" sz="2000" b="0" i="0" u="none" strike="noStrike" noProof="0" dirty="0">
                <a:solidFill>
                  <a:srgbClr val="000000"/>
                </a:solidFill>
                <a:latin typeface="GdPictureBackupFont"/>
                <a:cs typeface="GdPictureBackupFont"/>
              </a:rPr>
              <a:t>învățământ preuniversitar cu grupe de nivel preșcolar și/sau antepreșcolar și în servicii de educație timpurie </a:t>
            </a:r>
          </a:p>
          <a:p>
            <a:pPr marL="0" indent="0" algn="l">
              <a:lnSpc>
                <a:spcPct val="102500"/>
              </a:lnSpc>
              <a:spcBef>
                <a:spcPts val="300"/>
              </a:spcBef>
              <a:spcAft>
                <a:spcPts val="0"/>
              </a:spcAft>
            </a:pPr>
            <a:r>
              <a:rPr lang="ro-RO" sz="2000" b="0" i="0" u="none" strike="noStrike" noProof="0" dirty="0">
                <a:solidFill>
                  <a:srgbClr val="000000"/>
                </a:solidFill>
                <a:latin typeface="GdPictureBackupFont"/>
                <a:cs typeface="GdPictureBackupFont"/>
              </a:rPr>
              <a:t>complementare, prin afișare la sediul unității de învățământ. După această dată, modificarea ori adăugarea altor </a:t>
            </a:r>
          </a:p>
          <a:p>
            <a:pPr marL="0" indent="0" algn="l">
              <a:lnSpc>
                <a:spcPct val="102500"/>
              </a:lnSpc>
              <a:spcBef>
                <a:spcPts val="300"/>
              </a:spcBef>
              <a:spcAft>
                <a:spcPts val="0"/>
              </a:spcAft>
            </a:pPr>
            <a:r>
              <a:rPr lang="ro-RO" sz="2000" b="0" i="0" u="none" strike="noStrike" noProof="0" dirty="0">
                <a:solidFill>
                  <a:srgbClr val="000000"/>
                </a:solidFill>
                <a:latin typeface="GdPictureBackupFont"/>
                <a:cs typeface="GdPictureBackupFont"/>
              </a:rPr>
              <a:t>criterii specifice de departajare este interzisă.</a:t>
            </a:r>
            <a:endParaRPr lang="ro-RO" sz="2000"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4331416" y="184496"/>
            <a:ext cx="13124786" cy="8900462"/>
          </a:xfrm>
          <a:prstGeom prst="rect">
            <a:avLst/>
          </a:prstGeom>
          <a:noFill/>
        </p:spPr>
        <p:txBody>
          <a:bodyPr wrap="square" lIns="0" tIns="0" rIns="0" bIns="0" rtlCol="0">
            <a:noAutofit/>
          </a:bodyPr>
          <a:lstStyle/>
          <a:p>
            <a:pPr marL="1993900" indent="0" algn="l">
              <a:lnSpc>
                <a:spcPct val="100000"/>
              </a:lnSpc>
              <a:spcBef>
                <a:spcPts val="0"/>
              </a:spcBef>
              <a:spcAft>
                <a:spcPts val="0"/>
              </a:spcAft>
            </a:pPr>
            <a:r>
              <a:rPr lang="ro-RO" sz="7500" b="0" i="0" u="none" strike="noStrike" noProof="0" dirty="0">
                <a:solidFill>
                  <a:srgbClr val="D6801C"/>
                </a:solidFill>
                <a:latin typeface="GdPictureBackupFont"/>
                <a:cs typeface="GdPictureBackupFont"/>
              </a:rPr>
              <a:t>CADRUL LEGISLATIV</a:t>
            </a:r>
            <a:endParaRPr lang="ro-RO" sz="7500" noProof="0" dirty="0"/>
          </a:p>
          <a:p>
            <a:pPr marL="0" indent="0" algn="just">
              <a:lnSpc>
                <a:spcPct val="100000"/>
              </a:lnSpc>
              <a:spcBef>
                <a:spcPts val="2800"/>
              </a:spcBef>
              <a:spcAft>
                <a:spcPts val="0"/>
              </a:spcAft>
            </a:pPr>
            <a:r>
              <a:rPr lang="ro-RO" sz="3200" b="0" i="0" u="none" strike="noStrike" noProof="0" dirty="0">
                <a:solidFill>
                  <a:srgbClr val="000000"/>
                </a:solidFill>
                <a:latin typeface="GdPictureBackupFont"/>
                <a:cs typeface="GdPictureBackupFont"/>
              </a:rPr>
              <a:t>•</a:t>
            </a:r>
            <a:r>
              <a:rPr lang="ro-RO" sz="3200" b="1" i="0" u="none" strike="noStrike" noProof="0" dirty="0">
                <a:solidFill>
                  <a:srgbClr val="000000"/>
                </a:solidFill>
                <a:latin typeface="GdPictureBackupFont"/>
                <a:cs typeface="GdPictureBackupFont"/>
              </a:rPr>
              <a:t>  </a:t>
            </a:r>
            <a:r>
              <a:rPr lang="ro-RO" sz="2800" b="1" i="0" u="none" strike="noStrike" noProof="0" dirty="0">
                <a:solidFill>
                  <a:srgbClr val="000000"/>
                </a:solidFill>
                <a:latin typeface="GdPictureBackupFont"/>
                <a:cs typeface="GdPictureBackupFont"/>
              </a:rPr>
              <a:t>Legea  Învățământului  Preuniversitar  nr.  198/2023,   cu  modificările   și</a:t>
            </a:r>
            <a:r>
              <a:rPr lang="ro-RO" sz="2800" noProof="0" dirty="0"/>
              <a:t> </a:t>
            </a:r>
            <a:r>
              <a:rPr lang="ro-RO" sz="2800" b="1" i="0" u="none" strike="noStrike" noProof="0" dirty="0">
                <a:solidFill>
                  <a:srgbClr val="000000"/>
                </a:solidFill>
                <a:latin typeface="GdPictureBackupFont"/>
                <a:cs typeface="GdPictureBackupFont"/>
              </a:rPr>
              <a:t>completările ulterioare.</a:t>
            </a:r>
            <a:endParaRPr lang="ro-RO" sz="2800" noProof="0" dirty="0"/>
          </a:p>
          <a:p>
            <a:pPr marL="0" indent="0" algn="just">
              <a:lnSpc>
                <a:spcPct val="100000"/>
              </a:lnSpc>
              <a:spcBef>
                <a:spcPts val="0"/>
              </a:spcBef>
              <a:spcAft>
                <a:spcPts val="1300"/>
              </a:spcAft>
            </a:pPr>
            <a:endParaRPr lang="ro-RO" sz="2800" noProof="0" dirty="0"/>
          </a:p>
          <a:p>
            <a:pPr marL="0" indent="0" algn="just">
              <a:lnSpc>
                <a:spcPct val="108750"/>
              </a:lnSpc>
              <a:spcBef>
                <a:spcPts val="0"/>
              </a:spcBef>
              <a:spcAft>
                <a:spcPts val="0"/>
              </a:spcAft>
            </a:pPr>
            <a:r>
              <a:rPr lang="ro-RO" sz="2800" b="0" i="0" u="none" strike="noStrike" noProof="0" dirty="0">
                <a:solidFill>
                  <a:srgbClr val="000000"/>
                </a:solidFill>
                <a:latin typeface="GdPictureBackupFont"/>
                <a:cs typeface="GdPictureBackupFont"/>
              </a:rPr>
              <a:t>•</a:t>
            </a:r>
            <a:r>
              <a:rPr lang="ro-RO" sz="2800" b="1" i="0" u="none" strike="noStrike" noProof="0" dirty="0">
                <a:solidFill>
                  <a:srgbClr val="000000"/>
                </a:solidFill>
                <a:latin typeface="GdPictureBackupFont"/>
                <a:cs typeface="GdPictureBackupFont"/>
              </a:rPr>
              <a:t>  OME   nr. 4018/15.03.2024 privind  aprobarea Metodologiei-cadru  de înscriere</a:t>
            </a:r>
            <a:r>
              <a:rPr lang="ro-RO" sz="2800" b="0" i="0" u="none" strike="noStrike" noProof="0" dirty="0">
                <a:solidFill>
                  <a:srgbClr val="000000"/>
                </a:solidFill>
                <a:latin typeface="GdPictureBackupFont"/>
                <a:cs typeface="GdPictureBackupFont"/>
              </a:rPr>
              <a:t> </a:t>
            </a:r>
            <a:r>
              <a:rPr lang="ro-RO" sz="2800" b="1" i="0" u="none" strike="noStrike" noProof="0" dirty="0">
                <a:solidFill>
                  <a:srgbClr val="000000"/>
                </a:solidFill>
                <a:latin typeface="GdPictureBackupFont"/>
                <a:cs typeface="GdPictureBackupFont"/>
              </a:rPr>
              <a:t>a     copiilor     în    unități     de    învățământ   preuniversitar    cu  personalitate</a:t>
            </a:r>
            <a:r>
              <a:rPr lang="ro-RO" sz="2800" b="0" i="0" u="none" strike="noStrike" noProof="0" dirty="0">
                <a:solidFill>
                  <a:srgbClr val="000000"/>
                </a:solidFill>
                <a:latin typeface="GdPictureBackupFont"/>
                <a:cs typeface="GdPictureBackupFont"/>
              </a:rPr>
              <a:t> </a:t>
            </a:r>
            <a:r>
              <a:rPr lang="ro-RO" sz="2800" b="1" i="0" u="none" strike="noStrike" noProof="0" dirty="0">
                <a:solidFill>
                  <a:srgbClr val="000000"/>
                </a:solidFill>
                <a:latin typeface="GdPictureBackupFont"/>
                <a:cs typeface="GdPictureBackupFont"/>
              </a:rPr>
              <a:t>juridică cu grupe de nivel preșcolar și/sau antepreșcolar și în  servicii   de  educație</a:t>
            </a:r>
            <a:r>
              <a:rPr lang="ro-RO" sz="2800" b="0" i="0" u="none" strike="noStrike" noProof="0" dirty="0">
                <a:solidFill>
                  <a:srgbClr val="000000"/>
                </a:solidFill>
                <a:latin typeface="GdPictureBackupFont"/>
                <a:cs typeface="GdPictureBackupFont"/>
              </a:rPr>
              <a:t> </a:t>
            </a:r>
            <a:r>
              <a:rPr lang="ro-RO" sz="2800" b="1" i="0" u="none" strike="noStrike" noProof="0" dirty="0">
                <a:solidFill>
                  <a:srgbClr val="000000"/>
                </a:solidFill>
                <a:latin typeface="GdPictureBackupFont"/>
                <a:cs typeface="GdPictureBackupFont"/>
              </a:rPr>
              <a:t>timpurie complementare  </a:t>
            </a:r>
          </a:p>
          <a:p>
            <a:pPr marL="342900" indent="-342900" algn="just">
              <a:lnSpc>
                <a:spcPct val="108750"/>
              </a:lnSpc>
              <a:spcBef>
                <a:spcPts val="0"/>
              </a:spcBef>
              <a:spcAft>
                <a:spcPts val="0"/>
              </a:spcAft>
              <a:buFont typeface="Arial" panose="020B0604020202020204" pitchFamily="34" charset="0"/>
              <a:buChar char="•"/>
            </a:pPr>
            <a:r>
              <a:rPr lang="ro-RO" sz="2800" b="1" i="0" u="none" strike="noStrike" noProof="0" dirty="0">
                <a:solidFill>
                  <a:srgbClr val="000000"/>
                </a:solidFill>
                <a:latin typeface="GdPictureBackupFont"/>
                <a:cs typeface="GdPictureBackupFont"/>
              </a:rPr>
              <a:t>OME nr. 3706/2026 privind Calendarului  înscrierii copiilor antepreșcolari și</a:t>
            </a:r>
            <a:r>
              <a:rPr lang="ro-RO" sz="2800" b="0" i="0" u="none" strike="noStrike" noProof="0" dirty="0">
                <a:solidFill>
                  <a:srgbClr val="000000"/>
                </a:solidFill>
                <a:latin typeface="GdPictureBackupFont"/>
                <a:cs typeface="GdPictureBackupFont"/>
              </a:rPr>
              <a:t> </a:t>
            </a:r>
            <a:r>
              <a:rPr lang="ro-RO" sz="2800" b="1" i="0" u="none" strike="noStrike" noProof="0" dirty="0">
                <a:solidFill>
                  <a:srgbClr val="000000"/>
                </a:solidFill>
                <a:latin typeface="GdPictureBackupFont"/>
                <a:cs typeface="GdPictureBackupFont"/>
              </a:rPr>
              <a:t>preșcolari în anul școlar 2026 – 2027 în unități  de învățământ preuniversitar  cu</a:t>
            </a:r>
            <a:r>
              <a:rPr lang="ro-RO" sz="2800" b="0" i="0" u="none" strike="noStrike" noProof="0" dirty="0">
                <a:solidFill>
                  <a:srgbClr val="000000"/>
                </a:solidFill>
                <a:latin typeface="GdPictureBackupFont"/>
                <a:cs typeface="GdPictureBackupFont"/>
              </a:rPr>
              <a:t> </a:t>
            </a:r>
            <a:r>
              <a:rPr lang="ro-RO" sz="2800" b="1" i="0" u="none" strike="noStrike" noProof="0" dirty="0">
                <a:solidFill>
                  <a:srgbClr val="000000"/>
                </a:solidFill>
                <a:latin typeface="GdPictureBackupFont"/>
                <a:cs typeface="GdPictureBackupFont"/>
              </a:rPr>
              <a:t>personalitate  juridică  cu  grupe de nivel preșcolar  și/  sau antepreșcolar și  în</a:t>
            </a:r>
            <a:r>
              <a:rPr lang="ro-RO" sz="2800" noProof="0" dirty="0"/>
              <a:t> </a:t>
            </a:r>
            <a:r>
              <a:rPr lang="ro-RO" sz="2800" b="1" i="0" u="none" strike="noStrike" noProof="0" dirty="0">
                <a:solidFill>
                  <a:srgbClr val="000000"/>
                </a:solidFill>
                <a:latin typeface="GdPictureBackupFont"/>
                <a:cs typeface="GdPictureBackupFont"/>
              </a:rPr>
              <a:t>servicii de educație timpurie complementare.</a:t>
            </a:r>
          </a:p>
          <a:p>
            <a:pPr marL="342900" indent="-342900" algn="just">
              <a:lnSpc>
                <a:spcPct val="108750"/>
              </a:lnSpc>
              <a:spcBef>
                <a:spcPts val="0"/>
              </a:spcBef>
              <a:spcAft>
                <a:spcPts val="0"/>
              </a:spcAft>
              <a:buFont typeface="Arial" panose="020B0604020202020204" pitchFamily="34" charset="0"/>
              <a:buChar char="•"/>
            </a:pPr>
            <a:r>
              <a:rPr lang="ro-RO" sz="2800" b="1" noProof="0" dirty="0">
                <a:solidFill>
                  <a:srgbClr val="000000"/>
                </a:solidFill>
                <a:latin typeface="GdPictureBackupFont"/>
              </a:rPr>
              <a:t>OME nr. 3706/2026 pentru modificarea şi completarea Metodologiei-cadru de înscriere a copiilor în unităţi de învăţământ preuniversitar cu personalitate juridică cu grupe de nivel preşcolar şi/sau antepreşcolar şi în servicii de educaţie timpurie complementare, aprobată prin Ordinul ministrului educaţiei nr. 4.018/2024</a:t>
            </a:r>
            <a:endParaRPr lang="ro-RO" sz="3200" noProof="0" dirty="0"/>
          </a:p>
          <a:p>
            <a:pPr marL="0" indent="0" algn="l">
              <a:lnSpc>
                <a:spcPct val="100000"/>
              </a:lnSpc>
              <a:spcBef>
                <a:spcPts val="0"/>
              </a:spcBef>
              <a:spcAft>
                <a:spcPts val="0"/>
              </a:spcAft>
            </a:pPr>
            <a:r>
              <a:rPr lang="ro-RO" sz="3200" b="0" i="0" u="none" strike="noStrike" noProof="0" dirty="0">
                <a:solidFill>
                  <a:srgbClr val="000000"/>
                </a:solidFill>
                <a:latin typeface="GdPictureBackupFont"/>
                <a:cs typeface="GdPictureBackupFont"/>
              </a:rPr>
              <a:t>•</a:t>
            </a:r>
            <a:r>
              <a:rPr lang="ro-RO" sz="3200" b="1" i="0" u="none" strike="noStrike" noProof="0" dirty="0">
                <a:solidFill>
                  <a:srgbClr val="000000"/>
                </a:solidFill>
                <a:latin typeface="GdPictureBackupFont"/>
                <a:cs typeface="GdPictureBackupFont"/>
              </a:rPr>
              <a:t>  PROCEDURA ISMB</a:t>
            </a:r>
            <a:endParaRPr lang="ro-RO" sz="3200" noProof="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775047" y="459792"/>
            <a:ext cx="16570164" cy="8936858"/>
          </a:xfrm>
          <a:prstGeom prst="rect">
            <a:avLst/>
          </a:prstGeom>
          <a:noFill/>
        </p:spPr>
        <p:txBody>
          <a:bodyPr wrap="square" lIns="0" tIns="0" rIns="0" bIns="0" rtlCol="0">
            <a:noAutofit/>
          </a:bodyPr>
          <a:lstStyle/>
          <a:p>
            <a:pPr marL="1790700" indent="50800" algn="l">
              <a:lnSpc>
                <a:spcPct val="119583"/>
              </a:lnSpc>
              <a:spcBef>
                <a:spcPts val="0"/>
              </a:spcBef>
              <a:spcAft>
                <a:spcPts val="0"/>
              </a:spcAft>
            </a:pPr>
            <a:r>
              <a:rPr lang="ro-RO" sz="4400" b="0" i="0" u="none" strike="noStrike" noProof="0" dirty="0">
                <a:solidFill>
                  <a:srgbClr val="D6801C"/>
                </a:solidFill>
                <a:latin typeface="GdPictureBackupFont"/>
                <a:cs typeface="GdPictureBackupFont"/>
              </a:rPr>
              <a:t>ÎNSCRIEREA COPIILOR  ANTEPREȘCOLARI ȘI</a:t>
            </a:r>
            <a:r>
              <a:rPr lang="ro-RO" sz="4400" b="0" i="0" u="none" strike="noStrike" noProof="0" dirty="0">
                <a:solidFill>
                  <a:srgbClr val="000000"/>
                </a:solidFill>
                <a:latin typeface="GdPictureBackupFont"/>
                <a:cs typeface="GdPictureBackupFont"/>
              </a:rPr>
              <a:t> </a:t>
            </a:r>
            <a:r>
              <a:rPr lang="ro-RO" sz="4400" b="0" i="0" u="none" strike="noStrike" noProof="0" dirty="0">
                <a:solidFill>
                  <a:srgbClr val="D6801C"/>
                </a:solidFill>
                <a:latin typeface="GdPictureBackupFont"/>
                <a:cs typeface="GdPictureBackupFont"/>
              </a:rPr>
              <a:t>PREȘCOLARI  ÎN</a:t>
            </a:r>
            <a:r>
              <a:rPr lang="ro-RO" sz="4400" b="0" i="0" u="none" strike="noStrike" noProof="0" dirty="0">
                <a:solidFill>
                  <a:srgbClr val="644030"/>
                </a:solidFill>
                <a:latin typeface="GdPictureBackupFont"/>
                <a:cs typeface="GdPictureBackupFont"/>
              </a:rPr>
              <a:t> ÎNVĂȚĂMÂNTUL  SPECIAL</a:t>
            </a:r>
          </a:p>
          <a:p>
            <a:pPr marL="1790700" indent="50800" algn="l">
              <a:lnSpc>
                <a:spcPct val="119583"/>
              </a:lnSpc>
              <a:spcBef>
                <a:spcPts val="0"/>
              </a:spcBef>
              <a:spcAft>
                <a:spcPts val="0"/>
              </a:spcAft>
            </a:pPr>
            <a:endParaRPr lang="ro-RO" sz="4400" noProof="0" dirty="0"/>
          </a:p>
          <a:p>
            <a:pPr marL="0" indent="0" algn="l">
              <a:lnSpc>
                <a:spcPct val="100000"/>
              </a:lnSpc>
              <a:spcBef>
                <a:spcPts val="0"/>
              </a:spcBef>
              <a:spcAft>
                <a:spcPts val="0"/>
              </a:spcAft>
            </a:pPr>
            <a:endParaRPr lang="ro-RO" sz="2200" noProof="0" dirty="0"/>
          </a:p>
          <a:p>
            <a:pPr marL="0" indent="0" algn="just">
              <a:lnSpc>
                <a:spcPct val="145417"/>
              </a:lnSpc>
              <a:spcBef>
                <a:spcPts val="0"/>
              </a:spcBef>
              <a:spcAft>
                <a:spcPts val="0"/>
              </a:spcAft>
            </a:pPr>
            <a:r>
              <a:rPr lang="ro-RO" sz="2200" b="1" i="0" u="none" strike="noStrike" noProof="0" dirty="0">
                <a:solidFill>
                  <a:srgbClr val="000000"/>
                </a:solidFill>
                <a:latin typeface="GdPictureBackupFont"/>
                <a:cs typeface="GdPictureBackupFont"/>
              </a:rPr>
              <a:t>Art.  29. —  (1)  Copiii  cu  cerințe  educaționale  speciale  pot  fi  înscriși  în unitățile  de  învățământ preuniversitar  de masă,  în</a:t>
            </a:r>
            <a:r>
              <a:rPr lang="ro-RO" sz="2200" b="0" i="0" u="none" strike="noStrike" noProof="0" dirty="0">
                <a:solidFill>
                  <a:srgbClr val="000000"/>
                </a:solidFill>
                <a:latin typeface="GdPictureBackupFont"/>
                <a:cs typeface="GdPictureBackupFont"/>
              </a:rPr>
              <a:t> </a:t>
            </a:r>
            <a:r>
              <a:rPr lang="ro-RO" sz="2200" b="1" i="0" u="none" strike="noStrike" noProof="0" dirty="0">
                <a:solidFill>
                  <a:srgbClr val="000000"/>
                </a:solidFill>
                <a:latin typeface="GdPictureBackupFont"/>
                <a:cs typeface="GdPictureBackupFont"/>
              </a:rPr>
              <a:t>conformitate cu prevederile prezentei metodologii-cadru.</a:t>
            </a:r>
            <a:endParaRPr lang="ro-RO" sz="2200" noProof="0" dirty="0"/>
          </a:p>
          <a:p>
            <a:pPr marL="0" indent="0" algn="just">
              <a:lnSpc>
                <a:spcPct val="100000"/>
              </a:lnSpc>
              <a:spcBef>
                <a:spcPts val="1200"/>
              </a:spcBef>
              <a:spcAft>
                <a:spcPts val="0"/>
              </a:spcAft>
            </a:pPr>
            <a:r>
              <a:rPr lang="ro-RO" sz="2200" b="1" i="0" u="none" strike="noStrike" noProof="0" dirty="0">
                <a:solidFill>
                  <a:srgbClr val="000000"/>
                </a:solidFill>
                <a:latin typeface="GdPictureBackupFont"/>
                <a:cs typeface="GdPictureBackupFont"/>
              </a:rPr>
              <a:t>(2) În situațiile în care orientarea școlară impune  înscrierea în învățământul special, părinții/  reprezentanții legali se adresează unității de învățământ special sau CMBRAE, de la care primesc  informațiile necesare pentru  înscrierea în învățământul special.</a:t>
            </a:r>
            <a:endParaRPr lang="ro-RO" sz="2200" noProof="0" dirty="0"/>
          </a:p>
          <a:p>
            <a:pPr marL="0" indent="0" algn="just">
              <a:lnSpc>
                <a:spcPct val="100000"/>
              </a:lnSpc>
              <a:spcBef>
                <a:spcPts val="1200"/>
              </a:spcBef>
              <a:spcAft>
                <a:spcPts val="0"/>
              </a:spcAft>
            </a:pPr>
            <a:r>
              <a:rPr lang="ro-RO" sz="2200" b="1" i="0" u="none" strike="noStrike" noProof="0" dirty="0">
                <a:solidFill>
                  <a:srgbClr val="000000"/>
                </a:solidFill>
                <a:latin typeface="GdPictureBackupFont"/>
                <a:cs typeface="GdPictureBackupFont"/>
              </a:rPr>
              <a:t>Art. 30. — (1)  Înscrierea copiilor  antepreșcolari  și preșcolari  cu cerințe educaționale  speciale în învățământul special se face</a:t>
            </a:r>
            <a:r>
              <a:rPr lang="ro-RO" sz="2200" b="0" i="0" u="none" strike="noStrike" noProof="0" dirty="0">
                <a:solidFill>
                  <a:srgbClr val="000000"/>
                </a:solidFill>
                <a:latin typeface="GdPictureBackupFont"/>
                <a:cs typeface="GdPictureBackupFont"/>
              </a:rPr>
              <a:t> </a:t>
            </a:r>
            <a:r>
              <a:rPr lang="ro-RO" sz="2200" b="1" i="0" u="none" strike="noStrike" noProof="0" dirty="0">
                <a:solidFill>
                  <a:srgbClr val="000000"/>
                </a:solidFill>
                <a:latin typeface="GdPictureBackupFont"/>
                <a:cs typeface="GdPictureBackupFont"/>
              </a:rPr>
              <a:t>direct  la  unitatea  de  învățământ  special,  cu  documentele  prevăzute  de  prezenta  metodologie-cadru,  la  care  se  adaugă documentul care atestă orientarea către învățământul special.</a:t>
            </a:r>
            <a:endParaRPr lang="ro-RO" sz="2200" noProof="0" dirty="0"/>
          </a:p>
          <a:p>
            <a:pPr marL="0" indent="0" algn="just">
              <a:lnSpc>
                <a:spcPct val="145000"/>
              </a:lnSpc>
              <a:spcBef>
                <a:spcPts val="600"/>
              </a:spcBef>
              <a:spcAft>
                <a:spcPts val="0"/>
              </a:spcAft>
            </a:pPr>
            <a:r>
              <a:rPr lang="ro-RO" sz="2200" b="1" i="0" u="none" strike="noStrike" noProof="0" dirty="0">
                <a:solidFill>
                  <a:srgbClr val="000000"/>
                </a:solidFill>
                <a:latin typeface="GdPictureBackupFont"/>
                <a:cs typeface="GdPictureBackupFont"/>
              </a:rPr>
              <a:t>(2) Comisiile de înscriere și distribuție din unitățile de învățământ special completează datele din cererile-tip de înscriere direct</a:t>
            </a:r>
            <a:r>
              <a:rPr lang="ro-RO" sz="2200" b="0" i="0" u="none" strike="noStrike" noProof="0" dirty="0">
                <a:solidFill>
                  <a:srgbClr val="000000"/>
                </a:solidFill>
                <a:latin typeface="GdPictureBackupFont"/>
                <a:cs typeface="GdPictureBackupFont"/>
              </a:rPr>
              <a:t> </a:t>
            </a:r>
            <a:r>
              <a:rPr lang="ro-RO" sz="2200" b="1" i="0" u="none" strike="noStrike" noProof="0" dirty="0">
                <a:solidFill>
                  <a:srgbClr val="000000"/>
                </a:solidFill>
                <a:latin typeface="GdPictureBackupFont"/>
                <a:cs typeface="GdPictureBackupFont"/>
              </a:rPr>
              <a:t>în aplicația informatică.</a:t>
            </a:r>
            <a:endParaRPr lang="ro-RO" sz="2200" noProof="0" dirty="0"/>
          </a:p>
          <a:p>
            <a:pPr marL="0" indent="0" algn="just">
              <a:lnSpc>
                <a:spcPct val="100000"/>
              </a:lnSpc>
              <a:spcBef>
                <a:spcPts val="1000"/>
              </a:spcBef>
              <a:spcAft>
                <a:spcPts val="0"/>
              </a:spcAft>
            </a:pPr>
            <a:r>
              <a:rPr lang="ro-RO" sz="2200" b="1" i="0" u="none" strike="noStrike" noProof="0" dirty="0">
                <a:solidFill>
                  <a:srgbClr val="000000"/>
                </a:solidFill>
                <a:latin typeface="GdPictureBackupFont"/>
                <a:cs typeface="GdPictureBackupFont"/>
              </a:rPr>
              <a:t>(3)   Validarea  cererilor-tip   de  înscriere  se  realizează   similar   validării   cererilor   din  învățământul  de  masă,  respectiv   în conformitate cu prevederile art. 18 alin. (3) și (4).</a:t>
            </a:r>
            <a:endParaRPr lang="ro-RO" sz="2200" noProof="0" dirty="0"/>
          </a:p>
          <a:p>
            <a:pPr marL="0" indent="0" algn="just">
              <a:lnSpc>
                <a:spcPct val="100000"/>
              </a:lnSpc>
              <a:spcBef>
                <a:spcPts val="1000"/>
              </a:spcBef>
              <a:spcAft>
                <a:spcPts val="0"/>
              </a:spcAft>
            </a:pPr>
            <a:r>
              <a:rPr lang="ro-RO" sz="2200" b="1" i="0" u="none" strike="noStrike" noProof="0" dirty="0">
                <a:solidFill>
                  <a:srgbClr val="000000"/>
                </a:solidFill>
                <a:latin typeface="GdPictureBackupFont"/>
                <a:cs typeface="GdPictureBackupFont"/>
              </a:rPr>
              <a:t>(4) Toți copiii </a:t>
            </a:r>
            <a:r>
              <a:rPr lang="ro-RO" sz="2200" b="1" noProof="0" dirty="0">
                <a:solidFill>
                  <a:srgbClr val="000000"/>
                </a:solidFill>
                <a:latin typeface="GdPictureBackupFont"/>
                <a:cs typeface="GdPictureBackupFont"/>
              </a:rPr>
              <a:t>c</a:t>
            </a:r>
            <a:r>
              <a:rPr lang="ro-RO" sz="2200" b="1" i="0" u="none" strike="noStrike" noProof="0" dirty="0">
                <a:solidFill>
                  <a:srgbClr val="000000"/>
                </a:solidFill>
                <a:latin typeface="GdPictureBackupFont"/>
                <a:cs typeface="GdPictureBackupFont"/>
              </a:rPr>
              <a:t>are au orientarea școlară pentru învățământul special vor fi înscriși conform solicitării părintelui/reprezentantului  legal.</a:t>
            </a:r>
            <a:endParaRPr lang="ro-RO" sz="2200" noProof="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954882" y="536543"/>
            <a:ext cx="16190118" cy="8060202"/>
          </a:xfrm>
          <a:prstGeom prst="rect">
            <a:avLst/>
          </a:prstGeom>
          <a:noFill/>
        </p:spPr>
        <p:txBody>
          <a:bodyPr wrap="square" lIns="0" tIns="0" rIns="0" bIns="0" rtlCol="0">
            <a:noAutofit/>
          </a:bodyPr>
          <a:lstStyle/>
          <a:p>
            <a:pPr marL="1346200" indent="304800" algn="l">
              <a:lnSpc>
                <a:spcPct val="102500"/>
              </a:lnSpc>
              <a:spcBef>
                <a:spcPts val="0"/>
              </a:spcBef>
              <a:spcAft>
                <a:spcPts val="0"/>
              </a:spcAft>
            </a:pPr>
            <a:r>
              <a:rPr lang="ro-RO" sz="4400" b="0" i="0" u="none" strike="noStrike" noProof="0" dirty="0">
                <a:solidFill>
                  <a:srgbClr val="D6801C"/>
                </a:solidFill>
                <a:latin typeface="GdPictureBackupFont"/>
                <a:cs typeface="GdPictureBackupFont"/>
              </a:rPr>
              <a:t>ÎNSCRIEREA COPIILOR  ANTEPREȘCOLARI  ȘI</a:t>
            </a:r>
            <a:r>
              <a:rPr lang="ro-RO" sz="4400" b="0" i="0" u="none" strike="noStrike" noProof="0" dirty="0">
                <a:solidFill>
                  <a:srgbClr val="000000"/>
                </a:solidFill>
                <a:latin typeface="GdPictureBackupFont"/>
                <a:cs typeface="GdPictureBackupFont"/>
              </a:rPr>
              <a:t> </a:t>
            </a:r>
            <a:r>
              <a:rPr lang="ro-RO" sz="4400" b="0" i="0" u="none" strike="noStrike" noProof="0" dirty="0">
                <a:solidFill>
                  <a:srgbClr val="D6801C"/>
                </a:solidFill>
                <a:latin typeface="GdPictureBackupFont"/>
                <a:cs typeface="GdPictureBackupFont"/>
              </a:rPr>
              <a:t>PREȘCOLARI  ÎN</a:t>
            </a:r>
            <a:r>
              <a:rPr lang="ro-RO" sz="4400" b="0" i="0" u="none" strike="noStrike" noProof="0" dirty="0">
                <a:solidFill>
                  <a:srgbClr val="644030"/>
                </a:solidFill>
                <a:latin typeface="GdPictureBackupFont"/>
                <a:cs typeface="GdPictureBackupFont"/>
              </a:rPr>
              <a:t>  ÎNVĂȚĂMÂNTUL  PARTICULAR</a:t>
            </a:r>
            <a:endParaRPr lang="ro-RO" sz="4400" noProof="0" dirty="0"/>
          </a:p>
          <a:p>
            <a:pPr marL="0" indent="0" algn="l">
              <a:lnSpc>
                <a:spcPct val="100000"/>
              </a:lnSpc>
              <a:spcBef>
                <a:spcPts val="0"/>
              </a:spcBef>
              <a:spcAft>
                <a:spcPts val="2600"/>
              </a:spcAft>
            </a:pPr>
            <a:endParaRPr lang="ro-RO" sz="2400" noProof="0" dirty="0"/>
          </a:p>
          <a:p>
            <a:pPr marL="0" indent="0" algn="just">
              <a:lnSpc>
                <a:spcPct val="147500"/>
              </a:lnSpc>
              <a:spcBef>
                <a:spcPts val="0"/>
              </a:spcBef>
              <a:spcAft>
                <a:spcPts val="0"/>
              </a:spcAft>
            </a:pPr>
            <a:r>
              <a:rPr lang="ro-RO" sz="2400" b="0" i="0" u="none" strike="noStrike" noProof="0" dirty="0">
                <a:solidFill>
                  <a:srgbClr val="000000"/>
                </a:solidFill>
                <a:latin typeface="GdPictureBackupFont"/>
                <a:cs typeface="GdPictureBackupFont"/>
              </a:rPr>
              <a:t>❑</a:t>
            </a:r>
            <a:r>
              <a:rPr lang="ro-RO" sz="2400" b="1" i="0" u="none" strike="noStrike" noProof="0" dirty="0">
                <a:solidFill>
                  <a:srgbClr val="000000"/>
                </a:solidFill>
                <a:latin typeface="GdPictureBackupFont"/>
                <a:cs typeface="GdPictureBackupFont"/>
              </a:rPr>
              <a:t> Unitățile de învățământ particular  autorizate sau acreditate pot decide modalitatea de organizare a procesului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înscriere: prin  utilizarea  aplicației informatice naționale sau prin alte modalități  stabilite prin proceduri  proprii.</a:t>
            </a:r>
            <a:endParaRPr lang="ro-RO" sz="2400" noProof="0" dirty="0"/>
          </a:p>
          <a:p>
            <a:pPr marL="0" indent="0" algn="just">
              <a:lnSpc>
                <a:spcPct val="147500"/>
              </a:lnSpc>
              <a:spcBef>
                <a:spcPts val="0"/>
              </a:spcBef>
              <a:spcAft>
                <a:spcPts val="0"/>
              </a:spcAft>
            </a:pPr>
            <a:r>
              <a:rPr lang="ro-RO" sz="2400" b="0" i="0" u="none" strike="noStrike" noProof="0" dirty="0">
                <a:solidFill>
                  <a:srgbClr val="000000"/>
                </a:solidFill>
                <a:latin typeface="GdPictureBackupFont"/>
                <a:cs typeface="GdPictureBackupFont"/>
              </a:rPr>
              <a:t>❑Art.</a:t>
            </a:r>
            <a:r>
              <a:rPr lang="ro-RO" sz="2400" b="1" i="0" u="none" strike="noStrike" noProof="0" dirty="0">
                <a:solidFill>
                  <a:srgbClr val="000000"/>
                </a:solidFill>
                <a:latin typeface="GdPictureBackupFont"/>
                <a:cs typeface="GdPictureBackupFont"/>
              </a:rPr>
              <a:t>  32. — (1)  Înscrierea  copiilor  în unitățile  de învățământ particular  care au solicitat  includerea  ofertei lor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școlarizare  în aplicația  informatică  utilizată  pentru  înscrierea copiilor  antepreșcolari  și  preșcolari  în unități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învățământ se face prin  completarea și validarea cererii-tip  de înscriere și respectarea  procedurilor  prevăzute în prezenta metodologie-cadru.</a:t>
            </a:r>
            <a:endParaRPr lang="ro-RO" sz="2400" noProof="0" dirty="0"/>
          </a:p>
          <a:p>
            <a:pPr marL="0" indent="0" algn="just">
              <a:lnSpc>
                <a:spcPct val="147500"/>
              </a:lnSpc>
              <a:spcBef>
                <a:spcPts val="0"/>
              </a:spcBef>
              <a:spcAft>
                <a:spcPts val="0"/>
              </a:spcAft>
            </a:pPr>
            <a:r>
              <a:rPr lang="ro-RO" sz="2400" b="1" i="0" u="none" strike="noStrike" noProof="0" dirty="0">
                <a:solidFill>
                  <a:srgbClr val="000000"/>
                </a:solidFill>
                <a:latin typeface="GdPictureBackupFont"/>
                <a:cs typeface="GdPictureBackupFont"/>
              </a:rPr>
              <a:t>                         (2)  Înscrierea copiilor  antepreșcolari  și preșcolari  în unitățile de învățământ particular  prevăzute la alin. (1) se</a:t>
            </a:r>
            <a:endParaRPr lang="ro-RO" sz="2400" noProof="0" dirty="0"/>
          </a:p>
          <a:p>
            <a:pPr marL="431800" indent="0" algn="l">
              <a:lnSpc>
                <a:spcPct val="100000"/>
              </a:lnSpc>
              <a:spcBef>
                <a:spcPts val="1500"/>
              </a:spcBef>
              <a:spcAft>
                <a:spcPts val="0"/>
              </a:spcAft>
            </a:pPr>
            <a:r>
              <a:rPr lang="ro-RO" sz="2400" b="1" i="0" u="none" strike="noStrike" noProof="0" dirty="0">
                <a:solidFill>
                  <a:srgbClr val="000000"/>
                </a:solidFill>
                <a:latin typeface="GdPictureBackupFont"/>
                <a:cs typeface="GdPictureBackupFont"/>
              </a:rPr>
              <a:t>face în prima etapă de înscriere.</a:t>
            </a:r>
            <a:endParaRPr lang="ro-RO" sz="2400" noProof="0" dirty="0"/>
          </a:p>
          <a:p>
            <a:pPr marL="0" indent="0">
              <a:lnSpc>
                <a:spcPct val="146250"/>
              </a:lnSpc>
              <a:spcBef>
                <a:spcPts val="500"/>
              </a:spcBef>
              <a:spcAft>
                <a:spcPts val="0"/>
              </a:spcAft>
            </a:pPr>
            <a:r>
              <a:rPr lang="ro-RO" sz="2400" b="0" i="0" u="none" strike="noStrike" noProof="0" dirty="0">
                <a:solidFill>
                  <a:srgbClr val="000000"/>
                </a:solidFill>
                <a:latin typeface="GdPictureBackupFont"/>
                <a:cs typeface="GdPictureBackupFont"/>
              </a:rPr>
              <a:t>❑Art.</a:t>
            </a:r>
            <a:r>
              <a:rPr lang="ro-RO" sz="2400" b="1" i="0" u="none" strike="noStrike" noProof="0" dirty="0">
                <a:solidFill>
                  <a:srgbClr val="000000"/>
                </a:solidFill>
                <a:latin typeface="GdPictureBackupFont"/>
                <a:cs typeface="GdPictureBackupFont"/>
              </a:rPr>
              <a:t>  33.  —  (1)  În  cazul  în care   părintele/reprezentantul   legal  dorește  înscrierea la  o  unitate  de  învățământ</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particular  care nu a optat pentru  organizarea  înscrierii prin  utilizarea  aplicației  informatice naționale,  înscrierea se face de către  părinte/reprezentantul  legal în conformitate cu procedurile  stabilite de unitatea de învățământ.</a:t>
            </a:r>
            <a:endParaRPr lang="ro-RO" sz="2400" noProof="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950858" y="556515"/>
            <a:ext cx="16571210" cy="8413766"/>
          </a:xfrm>
          <a:prstGeom prst="rect">
            <a:avLst/>
          </a:prstGeom>
          <a:noFill/>
        </p:spPr>
        <p:txBody>
          <a:bodyPr wrap="square" lIns="0" tIns="0" rIns="0" bIns="0" rtlCol="0">
            <a:noAutofit/>
          </a:bodyPr>
          <a:lstStyle/>
          <a:p>
            <a:pPr marL="1524000" indent="0" algn="l">
              <a:lnSpc>
                <a:spcPct val="100000"/>
              </a:lnSpc>
              <a:spcBef>
                <a:spcPts val="0"/>
              </a:spcBef>
              <a:spcAft>
                <a:spcPts val="0"/>
              </a:spcAft>
            </a:pPr>
            <a:r>
              <a:rPr lang="ro-RO" sz="3600" b="0" i="0" u="none" strike="noStrike" noProof="0" dirty="0">
                <a:solidFill>
                  <a:srgbClr val="D6801C"/>
                </a:solidFill>
                <a:latin typeface="GdPictureBackupFont"/>
                <a:cs typeface="GdPictureBackupFont"/>
              </a:rPr>
              <a:t>ÎNSCRIEREA  COPIILOR  ANTEPREȘCOLARI  ȘI PREȘCOLARI  ÎN</a:t>
            </a:r>
            <a:endParaRPr lang="ro-RO" sz="3600" noProof="0" dirty="0"/>
          </a:p>
          <a:p>
            <a:pPr marL="1435100" indent="0" algn="l">
              <a:lnSpc>
                <a:spcPct val="100000"/>
              </a:lnSpc>
              <a:spcBef>
                <a:spcPts val="900"/>
              </a:spcBef>
              <a:spcAft>
                <a:spcPts val="0"/>
              </a:spcAft>
            </a:pPr>
            <a:r>
              <a:rPr lang="ro-RO" sz="3600" b="0" i="0" u="none" strike="noStrike" noProof="0" dirty="0">
                <a:solidFill>
                  <a:srgbClr val="644030"/>
                </a:solidFill>
                <a:latin typeface="GdPictureBackupFont"/>
                <a:cs typeface="GdPictureBackupFont"/>
              </a:rPr>
              <a:t>UNITĂȚI  DE  ÎNVĂȚĂMÂNT CU GRUPE ORGANIZATE CONFORM</a:t>
            </a:r>
            <a:endParaRPr lang="ro-RO" sz="3600" noProof="0" dirty="0"/>
          </a:p>
          <a:p>
            <a:pPr marL="4216400" indent="0" algn="l">
              <a:lnSpc>
                <a:spcPct val="100000"/>
              </a:lnSpc>
              <a:spcBef>
                <a:spcPts val="1000"/>
              </a:spcBef>
              <a:spcAft>
                <a:spcPts val="0"/>
              </a:spcAft>
            </a:pPr>
            <a:r>
              <a:rPr lang="ro-RO" sz="3600" b="0" i="0" u="none" strike="noStrike" noProof="0" dirty="0">
                <a:solidFill>
                  <a:srgbClr val="644030"/>
                </a:solidFill>
                <a:latin typeface="GdPictureBackupFont"/>
                <a:cs typeface="GdPictureBackupFont"/>
              </a:rPr>
              <a:t>ALTERNATIVELOR  EDUCAȚIONALE</a:t>
            </a:r>
          </a:p>
          <a:p>
            <a:pPr marL="4216400" indent="0" algn="l">
              <a:lnSpc>
                <a:spcPct val="100000"/>
              </a:lnSpc>
              <a:spcBef>
                <a:spcPts val="1000"/>
              </a:spcBef>
              <a:spcAft>
                <a:spcPts val="0"/>
              </a:spcAft>
            </a:pPr>
            <a:endParaRPr lang="ro-RO" sz="3600" noProof="0" dirty="0"/>
          </a:p>
          <a:p>
            <a:pPr marL="0" indent="0" algn="just">
              <a:lnSpc>
                <a:spcPct val="100000"/>
              </a:lnSpc>
              <a:spcBef>
                <a:spcPts val="2000"/>
              </a:spcBef>
              <a:spcAft>
                <a:spcPts val="0"/>
              </a:spcAft>
            </a:pPr>
            <a:r>
              <a:rPr lang="ro-RO" sz="2000" b="0" i="0" u="none" strike="noStrike" noProof="0" dirty="0">
                <a:solidFill>
                  <a:srgbClr val="000000"/>
                </a:solidFill>
                <a:latin typeface="GdPictureBackupFont"/>
                <a:cs typeface="GdPictureBackupFont"/>
              </a:rPr>
              <a:t>❑</a:t>
            </a:r>
            <a:r>
              <a:rPr lang="ro-RO" sz="2000" b="1" i="0" u="none" strike="noStrike" noProof="0" dirty="0">
                <a:solidFill>
                  <a:srgbClr val="000000"/>
                </a:solidFill>
                <a:latin typeface="GdPictureBackupFont"/>
                <a:cs typeface="GdPictureBackupFont"/>
              </a:rPr>
              <a:t>  Înscrierea  copiilor  antepreșcolari  și  preșcolari  în unitățile  de  învățământ care au în ofertă grupe organizate  conform  reglementărilor specifice  alternativelor  educaționale,  denumite  în continuare  unități  de învățământ alternativ, se face de către  părinte/reprezentantul legal  în conformitate cu propriile  opțiuni, cu numărul de locuri  acordat grupelor  organizate conform  principiilor  specifice  alternativei educaționale și cu respectarea prevederilor legale în vigoare.</a:t>
            </a:r>
            <a:endParaRPr lang="ro-RO" sz="2000" noProof="0" dirty="0"/>
          </a:p>
          <a:p>
            <a:pPr marL="0" indent="0" algn="just">
              <a:lnSpc>
                <a:spcPct val="148750"/>
              </a:lnSpc>
              <a:spcBef>
                <a:spcPts val="400"/>
              </a:spcBef>
              <a:spcAft>
                <a:spcPts val="0"/>
              </a:spcAft>
            </a:pPr>
            <a:r>
              <a:rPr lang="ro-RO" sz="2000" b="0" i="0" u="none" strike="noStrike" noProof="0" dirty="0">
                <a:solidFill>
                  <a:srgbClr val="000000"/>
                </a:solidFill>
                <a:latin typeface="GdPictureBackupFont"/>
                <a:cs typeface="GdPictureBackupFont"/>
              </a:rPr>
              <a:t>❑</a:t>
            </a:r>
            <a:r>
              <a:rPr lang="ro-RO" sz="2000" b="1" i="0" u="none" strike="noStrike" noProof="0" dirty="0">
                <a:solidFill>
                  <a:srgbClr val="000000"/>
                </a:solidFill>
                <a:latin typeface="GdPictureBackupFont"/>
                <a:cs typeface="GdPictureBackupFont"/>
              </a:rPr>
              <a:t>  Unitățile  de  învățământ alternativ  de stat  sunt incluse  în aplicația  informatică  națională  pentru  înscrierea  copiilor  antepreșcolari  și</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preșcolari în unitățile de învățământ.</a:t>
            </a:r>
            <a:endParaRPr lang="ro-RO" sz="2000" noProof="0" dirty="0"/>
          </a:p>
          <a:p>
            <a:pPr marL="0" indent="0" algn="just">
              <a:lnSpc>
                <a:spcPct val="148750"/>
              </a:lnSpc>
              <a:spcBef>
                <a:spcPts val="400"/>
              </a:spcBef>
              <a:spcAft>
                <a:spcPts val="0"/>
              </a:spcAft>
            </a:pPr>
            <a:r>
              <a:rPr lang="ro-RO" sz="2000" b="0" i="0" u="none" strike="noStrike" noProof="0" dirty="0">
                <a:solidFill>
                  <a:srgbClr val="000000"/>
                </a:solidFill>
                <a:latin typeface="GdPictureBackupFont"/>
                <a:cs typeface="GdPictureBackupFont"/>
              </a:rPr>
              <a:t>❑</a:t>
            </a:r>
            <a:r>
              <a:rPr lang="ro-RO" sz="2000" b="1" i="0" u="none" strike="noStrike" noProof="0" dirty="0">
                <a:solidFill>
                  <a:srgbClr val="000000"/>
                </a:solidFill>
                <a:latin typeface="GdPictureBackupFont"/>
                <a:cs typeface="GdPictureBackupFont"/>
              </a:rPr>
              <a:t>  Unitățile  de  învățământ alternativ  de  stat, precum  și cele  particulare  autorizate  sau acreditate  care  decid  organizarea  procesului  de</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înscriere prin  utilizarea  aplicației  informatice  naționale</a:t>
            </a:r>
            <a:r>
              <a:rPr lang="ro-RO" sz="2000" b="1" i="0" u="sng" strike="noStrike" noProof="0" dirty="0">
                <a:solidFill>
                  <a:srgbClr val="000000"/>
                </a:solidFill>
                <a:latin typeface="GdPictureBackupFont"/>
                <a:cs typeface="GdPictureBackupFont"/>
              </a:rPr>
              <a:t>  își stabilesc  criteriile  specifice de departajare,</a:t>
            </a:r>
            <a:r>
              <a:rPr lang="ro-RO" sz="2000" b="1" i="0" u="none" strike="noStrike" noProof="0" dirty="0">
                <a:solidFill>
                  <a:srgbClr val="000000"/>
                </a:solidFill>
                <a:latin typeface="GdPictureBackupFont"/>
                <a:cs typeface="GdPictureBackupFont"/>
              </a:rPr>
              <a:t>  în conformitate cu prevederile prezentei metodologii-cadru.</a:t>
            </a:r>
            <a:endParaRPr lang="ro-RO" sz="2000" noProof="0" dirty="0"/>
          </a:p>
          <a:p>
            <a:pPr marL="0" indent="0" algn="l">
              <a:lnSpc>
                <a:spcPct val="100000"/>
              </a:lnSpc>
              <a:spcBef>
                <a:spcPts val="1200"/>
              </a:spcBef>
              <a:spcAft>
                <a:spcPts val="0"/>
              </a:spcAft>
            </a:pPr>
            <a:r>
              <a:rPr lang="ro-RO" sz="2000" b="0" i="0" u="none" strike="noStrike" noProof="0" dirty="0">
                <a:solidFill>
                  <a:srgbClr val="000000"/>
                </a:solidFill>
                <a:latin typeface="GdPictureBackupFont"/>
                <a:cs typeface="GdPictureBackupFont"/>
              </a:rPr>
              <a:t>❑</a:t>
            </a:r>
            <a:r>
              <a:rPr lang="ro-RO" sz="2000" b="1" i="0" u="none" strike="noStrike" noProof="0" dirty="0">
                <a:solidFill>
                  <a:srgbClr val="000000"/>
                </a:solidFill>
                <a:latin typeface="GdPictureBackupFont"/>
                <a:cs typeface="GdPictureBackupFont"/>
              </a:rPr>
              <a:t>  Înscrierea copiilor antepreșcolari și preșcolari în unități de învățământ alternativ de stat se face în prima etapă de înscriere.</a:t>
            </a:r>
            <a:endParaRPr lang="ro-RO" sz="2000" noProof="0" dirty="0"/>
          </a:p>
          <a:p>
            <a:pPr marL="0" indent="0" algn="just">
              <a:lnSpc>
                <a:spcPct val="147083"/>
              </a:lnSpc>
              <a:spcBef>
                <a:spcPts val="500"/>
              </a:spcBef>
              <a:spcAft>
                <a:spcPts val="0"/>
              </a:spcAft>
            </a:pPr>
            <a:r>
              <a:rPr lang="ro-RO" sz="2000" b="0" i="0" u="none" strike="noStrike" noProof="0" dirty="0">
                <a:solidFill>
                  <a:srgbClr val="000000"/>
                </a:solidFill>
                <a:latin typeface="GdPictureBackupFont"/>
                <a:cs typeface="GdPictureBackupFont"/>
              </a:rPr>
              <a:t>❑</a:t>
            </a:r>
            <a:r>
              <a:rPr lang="ro-RO" sz="2000" b="1" i="0" u="none" strike="noStrike" noProof="0" dirty="0">
                <a:solidFill>
                  <a:srgbClr val="000000"/>
                </a:solidFill>
                <a:latin typeface="GdPictureBackupFont"/>
                <a:cs typeface="GdPictureBackupFont"/>
              </a:rPr>
              <a:t>  În cazul în care copilul nu este înscris, în lipsa  locurilor  libere, la unitatea de învățământ alternativ  solicitată, acesta poate opta pentru o</a:t>
            </a:r>
            <a:r>
              <a:rPr lang="ro-RO" sz="2000" b="0" i="0" u="none" strike="noStrike" noProof="0" dirty="0">
                <a:solidFill>
                  <a:srgbClr val="000000"/>
                </a:solidFill>
                <a:latin typeface="GdPictureBackupFont"/>
                <a:cs typeface="GdPictureBackupFont"/>
              </a:rPr>
              <a:t> </a:t>
            </a:r>
            <a:r>
              <a:rPr lang="ro-RO" sz="2000" b="1" i="0" u="none" strike="noStrike" noProof="0" dirty="0">
                <a:solidFill>
                  <a:srgbClr val="000000"/>
                </a:solidFill>
                <a:latin typeface="GdPictureBackupFont"/>
                <a:cs typeface="GdPictureBackupFont"/>
              </a:rPr>
              <a:t>altă unitate de învățământ, în a doua etapă de înscriere, în baza unei noi cereri-tip de înscriere.</a:t>
            </a:r>
            <a:endParaRPr lang="ro-RO" sz="2000" noProof="0" dirty="0"/>
          </a:p>
          <a:p>
            <a:pPr marL="0" indent="0" algn="just">
              <a:lnSpc>
                <a:spcPct val="100000"/>
              </a:lnSpc>
              <a:spcBef>
                <a:spcPts val="1000"/>
              </a:spcBef>
              <a:spcAft>
                <a:spcPts val="0"/>
              </a:spcAft>
            </a:pPr>
            <a:r>
              <a:rPr lang="ro-RO" sz="2000" b="0" i="0" u="none" strike="noStrike" noProof="0" dirty="0">
                <a:solidFill>
                  <a:srgbClr val="000000"/>
                </a:solidFill>
                <a:latin typeface="GdPictureBackupFont"/>
                <a:cs typeface="GdPictureBackupFont"/>
              </a:rPr>
              <a:t>❑</a:t>
            </a:r>
            <a:r>
              <a:rPr lang="ro-RO" sz="2000" b="1" i="1" u="none" strike="noStrike" noProof="0" dirty="0">
                <a:solidFill>
                  <a:srgbClr val="000000"/>
                </a:solidFill>
                <a:latin typeface="GdPictureBackupFont"/>
                <a:cs typeface="GdPictureBackupFont"/>
              </a:rPr>
              <a:t>  Înscrierea la  unitățile  de  învățământ  alternativ  particulare  se face  în conformitate cu prevederile  metodologiei-cadru,  referitoare  la înscrierea în învățământul particular.</a:t>
            </a:r>
            <a:endParaRPr lang="ro-RO" sz="2000" noProof="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3"/>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14" name="Picture 14" descr="Picture 14"/>
          <p:cNvPicPr>
            <a:picLocks noChangeAspect="1"/>
          </p:cNvPicPr>
          <p:nvPr/>
        </p:nvPicPr>
        <p:blipFill>
          <a:blip r:embed="rId2"/>
          <a:stretch>
            <a:fillRect/>
          </a:stretch>
        </p:blipFill>
        <p:spPr>
          <a:xfrm>
            <a:off x="0" y="-1"/>
            <a:ext cx="18288000" cy="10287000"/>
          </a:xfrm>
          <a:prstGeom prst="rect">
            <a:avLst/>
          </a:prstGeom>
        </p:spPr>
      </p:pic>
      <p:pic>
        <p:nvPicPr>
          <p:cNvPr id="15" name="Picture 15" descr="Picture 15"/>
          <p:cNvPicPr>
            <a:picLocks noChangeAspect="1"/>
          </p:cNvPicPr>
          <p:nvPr/>
        </p:nvPicPr>
        <p:blipFill>
          <a:blip r:embed="rId3"/>
          <a:stretch>
            <a:fillRect/>
          </a:stretch>
        </p:blipFill>
        <p:spPr>
          <a:xfrm>
            <a:off x="1056132" y="2940380"/>
            <a:ext cx="554736" cy="338632"/>
          </a:xfrm>
          <a:prstGeom prst="rect">
            <a:avLst/>
          </a:prstGeom>
        </p:spPr>
      </p:pic>
      <p:pic>
        <p:nvPicPr>
          <p:cNvPr id="16" name="Picture 16" descr="Picture 16"/>
          <p:cNvPicPr>
            <a:picLocks noChangeAspect="1"/>
          </p:cNvPicPr>
          <p:nvPr/>
        </p:nvPicPr>
        <p:blipFill>
          <a:blip r:embed="rId3"/>
          <a:stretch>
            <a:fillRect/>
          </a:stretch>
        </p:blipFill>
        <p:spPr>
          <a:xfrm>
            <a:off x="1056132" y="3486657"/>
            <a:ext cx="554736" cy="338328"/>
          </a:xfrm>
          <a:prstGeom prst="rect">
            <a:avLst/>
          </a:prstGeom>
        </p:spPr>
      </p:pic>
      <p:pic>
        <p:nvPicPr>
          <p:cNvPr id="17" name="Picture 17" descr="Picture 17"/>
          <p:cNvPicPr>
            <a:picLocks noChangeAspect="1"/>
          </p:cNvPicPr>
          <p:nvPr/>
        </p:nvPicPr>
        <p:blipFill>
          <a:blip r:embed="rId3"/>
          <a:stretch>
            <a:fillRect/>
          </a:stretch>
        </p:blipFill>
        <p:spPr>
          <a:xfrm>
            <a:off x="1056132" y="4587240"/>
            <a:ext cx="554736" cy="338327"/>
          </a:xfrm>
          <a:prstGeom prst="rect">
            <a:avLst/>
          </a:prstGeom>
        </p:spPr>
      </p:pic>
      <p:pic>
        <p:nvPicPr>
          <p:cNvPr id="18" name="Picture 18" descr="Picture 18"/>
          <p:cNvPicPr>
            <a:picLocks noChangeAspect="1"/>
          </p:cNvPicPr>
          <p:nvPr/>
        </p:nvPicPr>
        <p:blipFill>
          <a:blip r:embed="rId3"/>
          <a:stretch>
            <a:fillRect/>
          </a:stretch>
        </p:blipFill>
        <p:spPr>
          <a:xfrm>
            <a:off x="1056132" y="5132781"/>
            <a:ext cx="554736" cy="338632"/>
          </a:xfrm>
          <a:prstGeom prst="rect">
            <a:avLst/>
          </a:prstGeom>
        </p:spPr>
      </p:pic>
      <p:pic>
        <p:nvPicPr>
          <p:cNvPr id="19" name="Picture 19" descr="Picture 19"/>
          <p:cNvPicPr>
            <a:picLocks noChangeAspect="1"/>
          </p:cNvPicPr>
          <p:nvPr/>
        </p:nvPicPr>
        <p:blipFill>
          <a:blip r:embed="rId3"/>
          <a:stretch>
            <a:fillRect/>
          </a:stretch>
        </p:blipFill>
        <p:spPr>
          <a:xfrm>
            <a:off x="1056132" y="5684774"/>
            <a:ext cx="554736" cy="338328"/>
          </a:xfrm>
          <a:prstGeom prst="rect">
            <a:avLst/>
          </a:prstGeom>
        </p:spPr>
      </p:pic>
      <p:pic>
        <p:nvPicPr>
          <p:cNvPr id="20" name="Picture 20" descr="Picture 20"/>
          <p:cNvPicPr>
            <a:picLocks noChangeAspect="1"/>
          </p:cNvPicPr>
          <p:nvPr/>
        </p:nvPicPr>
        <p:blipFill>
          <a:blip r:embed="rId3"/>
          <a:stretch>
            <a:fillRect/>
          </a:stretch>
        </p:blipFill>
        <p:spPr>
          <a:xfrm>
            <a:off x="1056132" y="6782384"/>
            <a:ext cx="554736" cy="338632"/>
          </a:xfrm>
          <a:prstGeom prst="rect">
            <a:avLst/>
          </a:prstGeom>
        </p:spPr>
      </p:pic>
      <p:pic>
        <p:nvPicPr>
          <p:cNvPr id="21" name="Picture 21" descr="Picture 21"/>
          <p:cNvPicPr>
            <a:picLocks noChangeAspect="1"/>
          </p:cNvPicPr>
          <p:nvPr/>
        </p:nvPicPr>
        <p:blipFill>
          <a:blip r:embed="rId3"/>
          <a:stretch>
            <a:fillRect/>
          </a:stretch>
        </p:blipFill>
        <p:spPr>
          <a:xfrm>
            <a:off x="1056132" y="7887589"/>
            <a:ext cx="554736" cy="338328"/>
          </a:xfrm>
          <a:prstGeom prst="rect">
            <a:avLst/>
          </a:prstGeom>
        </p:spPr>
      </p:pic>
      <p:pic>
        <p:nvPicPr>
          <p:cNvPr id="22" name="Picture 22" descr="Picture 22"/>
          <p:cNvPicPr>
            <a:picLocks noChangeAspect="1"/>
          </p:cNvPicPr>
          <p:nvPr/>
        </p:nvPicPr>
        <p:blipFill>
          <a:blip r:embed="rId3"/>
          <a:stretch>
            <a:fillRect/>
          </a:stretch>
        </p:blipFill>
        <p:spPr>
          <a:xfrm>
            <a:off x="1056132" y="8428989"/>
            <a:ext cx="554736" cy="338328"/>
          </a:xfrm>
          <a:prstGeom prst="rect">
            <a:avLst/>
          </a:prstGeom>
        </p:spPr>
      </p:pic>
      <p:sp>
        <p:nvSpPr>
          <p:cNvPr id="23" name="TextBox 23"/>
          <p:cNvSpPr txBox="1"/>
          <p:nvPr/>
        </p:nvSpPr>
        <p:spPr>
          <a:xfrm>
            <a:off x="1405731" y="725808"/>
            <a:ext cx="16274021" cy="8582137"/>
          </a:xfrm>
          <a:prstGeom prst="rect">
            <a:avLst/>
          </a:prstGeom>
          <a:noFill/>
        </p:spPr>
        <p:txBody>
          <a:bodyPr wrap="square" lIns="0" tIns="0" rIns="0" bIns="0" rtlCol="0">
            <a:noAutofit/>
          </a:bodyPr>
          <a:lstStyle/>
          <a:p>
            <a:pPr marL="0" indent="0" algn="ctr">
              <a:lnSpc>
                <a:spcPct val="100000"/>
              </a:lnSpc>
              <a:spcBef>
                <a:spcPts val="0"/>
              </a:spcBef>
              <a:spcAft>
                <a:spcPts val="0"/>
              </a:spcAft>
            </a:pPr>
            <a:r>
              <a:rPr lang="ro-RO" sz="4800" b="0" i="0" u="none" strike="noStrike" noProof="0" dirty="0">
                <a:solidFill>
                  <a:srgbClr val="D6801C"/>
                </a:solidFill>
                <a:latin typeface="GdPictureBackupFont"/>
                <a:cs typeface="GdPictureBackupFont"/>
              </a:rPr>
              <a:t>CE INFORMAȚII  SE REGĂSESC  PE  SITE-UL/LA</a:t>
            </a:r>
            <a:endParaRPr lang="ro-RO" sz="4800" noProof="0" dirty="0"/>
          </a:p>
          <a:p>
            <a:pPr marL="1778000" indent="0" algn="l">
              <a:lnSpc>
                <a:spcPct val="100000"/>
              </a:lnSpc>
              <a:spcBef>
                <a:spcPts val="1200"/>
              </a:spcBef>
              <a:spcAft>
                <a:spcPts val="0"/>
              </a:spcAft>
            </a:pPr>
            <a:r>
              <a:rPr lang="ro-RO" sz="4800" b="0" i="0" u="none" strike="noStrike" noProof="0" dirty="0">
                <a:solidFill>
                  <a:srgbClr val="D6801C"/>
                </a:solidFill>
                <a:latin typeface="GdPictureBackupFont"/>
                <a:cs typeface="GdPictureBackupFont"/>
              </a:rPr>
              <a:t>AVIZIERUL UNITĂȚILOR  DE  ÎNVĂȚĂMÂNT?</a:t>
            </a:r>
            <a:endParaRPr lang="ro-RO" sz="4800" noProof="0" dirty="0"/>
          </a:p>
          <a:p>
            <a:pPr marL="0" indent="0" algn="l">
              <a:lnSpc>
                <a:spcPct val="100000"/>
              </a:lnSpc>
              <a:spcBef>
                <a:spcPts val="0"/>
              </a:spcBef>
              <a:spcAft>
                <a:spcPts val="1400"/>
              </a:spcAft>
            </a:pPr>
            <a:endParaRPr lang="ro-RO" sz="2400" noProof="0" dirty="0"/>
          </a:p>
          <a:p>
            <a:pPr marL="0" indent="0" algn="l">
              <a:lnSpc>
                <a:spcPct val="100000"/>
              </a:lnSpc>
              <a:spcBef>
                <a:spcPts val="0"/>
              </a:spcBef>
              <a:spcAft>
                <a:spcPts val="0"/>
              </a:spcAft>
            </a:pPr>
            <a:r>
              <a:rPr lang="ro-RO" sz="2400" b="1" i="0" u="none" strike="noStrike" noProof="0" dirty="0">
                <a:solidFill>
                  <a:srgbClr val="000000"/>
                </a:solidFill>
                <a:latin typeface="GdPictureBackupFont"/>
                <a:cs typeface="GdPictureBackupFont"/>
              </a:rPr>
              <a:t>Datele de contact ale unității de învățământ – adresa, număr de telefon, adresa de e-mail.</a:t>
            </a:r>
            <a:endParaRPr lang="ro-RO" sz="2400" noProof="0" dirty="0"/>
          </a:p>
          <a:p>
            <a:pPr marL="0" indent="0" algn="just">
              <a:lnSpc>
                <a:spcPct val="100000"/>
              </a:lnSpc>
              <a:spcBef>
                <a:spcPts val="1500"/>
              </a:spcBef>
              <a:spcAft>
                <a:spcPts val="0"/>
              </a:spcAft>
            </a:pPr>
            <a:r>
              <a:rPr lang="ro-RO" sz="2400" b="1" i="0" u="none" strike="noStrike" noProof="0" dirty="0">
                <a:solidFill>
                  <a:srgbClr val="000000"/>
                </a:solidFill>
                <a:latin typeface="GdPictureBackupFont"/>
                <a:cs typeface="GdPictureBackupFont"/>
              </a:rPr>
              <a:t>Planul de școlarizare, care cuprinde numărul de locuri și numărul de grupe alocate pentru nivelul preșcolar și/ sau</a:t>
            </a:r>
            <a:endParaRPr lang="ro-RO" sz="2400" noProof="0" dirty="0"/>
          </a:p>
          <a:p>
            <a:pPr marL="0" indent="0" algn="l">
              <a:lnSpc>
                <a:spcPct val="100000"/>
              </a:lnSpc>
              <a:spcBef>
                <a:spcPts val="1600"/>
              </a:spcBef>
              <a:spcAft>
                <a:spcPts val="0"/>
              </a:spcAft>
            </a:pPr>
            <a:r>
              <a:rPr lang="ro-RO" sz="2400" b="1" i="0" u="none" strike="noStrike" noProof="0" dirty="0">
                <a:solidFill>
                  <a:srgbClr val="000000"/>
                </a:solidFill>
                <a:latin typeface="GdPictureBackupFont"/>
                <a:cs typeface="GdPictureBackupFont"/>
              </a:rPr>
              <a:t>antepreșcolar.</a:t>
            </a:r>
            <a:endParaRPr lang="ro-RO" sz="2400" noProof="0" dirty="0"/>
          </a:p>
          <a:p>
            <a:pPr marL="0" indent="0" algn="l">
              <a:lnSpc>
                <a:spcPct val="145833"/>
              </a:lnSpc>
              <a:spcBef>
                <a:spcPts val="400"/>
              </a:spcBef>
              <a:spcAft>
                <a:spcPts val="0"/>
              </a:spcAft>
            </a:pPr>
            <a:r>
              <a:rPr lang="ro-RO" sz="2400" b="1" i="0" u="none" strike="noStrike" noProof="0" dirty="0">
                <a:solidFill>
                  <a:srgbClr val="000000"/>
                </a:solidFill>
                <a:latin typeface="GdPictureBackupFont"/>
                <a:cs typeface="GdPictureBackupFont"/>
              </a:rPr>
              <a:t>Informații privind procedura de înscriere a copiilor antepreșcolari și/ sau preșcolari în unități de învățământ.</a:t>
            </a:r>
            <a:r>
              <a:rPr lang="ro-RO" sz="2400" b="0" i="0" u="none" strike="noStrike" noProof="0" dirty="0">
                <a:solidFill>
                  <a:srgbClr val="000000"/>
                </a:solidFill>
                <a:latin typeface="GdPictureBackupFont"/>
                <a:cs typeface="GdPictureBackupFont"/>
              </a:rPr>
              <a:t> </a:t>
            </a:r>
          </a:p>
          <a:p>
            <a:pPr marL="0" indent="0" algn="l">
              <a:lnSpc>
                <a:spcPct val="145833"/>
              </a:lnSpc>
              <a:spcBef>
                <a:spcPts val="400"/>
              </a:spcBef>
              <a:spcAft>
                <a:spcPts val="0"/>
              </a:spcAft>
            </a:pPr>
            <a:r>
              <a:rPr lang="ro-RO" sz="2400" b="1" i="0" u="none" strike="noStrike" noProof="0" dirty="0">
                <a:solidFill>
                  <a:srgbClr val="000000"/>
                </a:solidFill>
                <a:latin typeface="GdPictureBackupFont"/>
                <a:cs typeface="GdPictureBackupFont"/>
              </a:rPr>
              <a:t>Criteriile de departajare generale și specifice ale unității de învățământ.</a:t>
            </a:r>
            <a:endParaRPr lang="ro-RO" sz="2400" noProof="0" dirty="0"/>
          </a:p>
          <a:p>
            <a:pPr marL="0" indent="0">
              <a:lnSpc>
                <a:spcPct val="100000"/>
              </a:lnSpc>
              <a:spcBef>
                <a:spcPts val="1200"/>
              </a:spcBef>
              <a:spcAft>
                <a:spcPts val="0"/>
              </a:spcAft>
            </a:pPr>
            <a:r>
              <a:rPr lang="ro-RO" sz="2400" b="1" i="0" u="none" strike="noStrike" noProof="0" dirty="0">
                <a:solidFill>
                  <a:srgbClr val="000000"/>
                </a:solidFill>
                <a:latin typeface="GdPictureBackupFont"/>
                <a:cs typeface="GdPictureBackupFont"/>
              </a:rPr>
              <a:t>Programul  de completare/validare a cererilor  de  înscriere la  sediul  unității  de învățământ și  informații  privind</a:t>
            </a:r>
            <a:endParaRPr lang="ro-RO" sz="2400" noProof="0" dirty="0"/>
          </a:p>
          <a:p>
            <a:pPr marL="0" indent="0" algn="l">
              <a:lnSpc>
                <a:spcPct val="100000"/>
              </a:lnSpc>
              <a:spcBef>
                <a:spcPts val="1400"/>
              </a:spcBef>
              <a:spcAft>
                <a:spcPts val="0"/>
              </a:spcAft>
            </a:pPr>
            <a:r>
              <a:rPr lang="ro-RO" sz="2400" b="1" i="0" u="none" strike="noStrike" noProof="0" dirty="0">
                <a:solidFill>
                  <a:srgbClr val="000000"/>
                </a:solidFill>
                <a:latin typeface="GdPictureBackupFont"/>
                <a:cs typeface="GdPictureBackupFont"/>
              </a:rPr>
              <a:t>modalitatea de transmitere online a cererii-tip de înscriere.</a:t>
            </a:r>
            <a:endParaRPr lang="ro-RO" sz="2400" noProof="0" dirty="0"/>
          </a:p>
          <a:p>
            <a:pPr marL="0" indent="0" algn="just">
              <a:lnSpc>
                <a:spcPct val="100000"/>
              </a:lnSpc>
              <a:spcBef>
                <a:spcPts val="1500"/>
              </a:spcBef>
              <a:spcAft>
                <a:spcPts val="0"/>
              </a:spcAft>
            </a:pPr>
            <a:r>
              <a:rPr lang="ro-RO" sz="2400" b="1" i="0" u="none" strike="noStrike" noProof="0" dirty="0">
                <a:solidFill>
                  <a:srgbClr val="000000"/>
                </a:solidFill>
                <a:latin typeface="GdPictureBackupFont"/>
                <a:cs typeface="GdPictureBackupFont"/>
              </a:rPr>
              <a:t>Alte informații  privind  activitatea  specifică a unității  (de ex. posibilitatea  organizării  procesului  de învățământ;</a:t>
            </a:r>
            <a:endParaRPr lang="ro-RO" sz="2400" noProof="0" dirty="0"/>
          </a:p>
          <a:p>
            <a:pPr marL="0" indent="0" algn="l">
              <a:lnSpc>
                <a:spcPct val="100000"/>
              </a:lnSpc>
              <a:spcBef>
                <a:spcPts val="1400"/>
              </a:spcBef>
              <a:spcAft>
                <a:spcPts val="0"/>
              </a:spcAft>
            </a:pPr>
            <a:r>
              <a:rPr lang="ro-RO" sz="2400" b="1" i="0" u="none" strike="noStrike" noProof="0" dirty="0">
                <a:solidFill>
                  <a:srgbClr val="000000"/>
                </a:solidFill>
                <a:latin typeface="GdPictureBackupFont"/>
                <a:cs typeface="GdPictureBackupFont"/>
              </a:rPr>
              <a:t>fotografii ale spațiului în care se desfășoară activitățile cu copiii antepreșcolari și/sau preșcolari).</a:t>
            </a:r>
            <a:endParaRPr lang="ro-RO" sz="2400" noProof="0" dirty="0"/>
          </a:p>
          <a:p>
            <a:pPr marL="0" indent="0" algn="l">
              <a:lnSpc>
                <a:spcPct val="100000"/>
              </a:lnSpc>
              <a:spcBef>
                <a:spcPts val="1500"/>
              </a:spcBef>
              <a:spcAft>
                <a:spcPts val="0"/>
              </a:spcAft>
            </a:pPr>
            <a:r>
              <a:rPr lang="ro-RO" sz="2400" b="1" i="0" u="none" strike="noStrike" noProof="0" dirty="0">
                <a:solidFill>
                  <a:srgbClr val="000000"/>
                </a:solidFill>
                <a:latin typeface="GdPictureBackupFont"/>
                <a:cs typeface="GdPictureBackupFont"/>
              </a:rPr>
              <a:t>Funcționarea  liniei</a:t>
            </a:r>
            <a:r>
              <a:rPr lang="ro-RO" sz="2400" b="1" i="0" u="none" strike="noStrike" noProof="0" dirty="0">
                <a:solidFill>
                  <a:srgbClr val="00B050"/>
                </a:solidFill>
                <a:latin typeface="GdPictureBackupFont"/>
                <a:cs typeface="GdPictureBackupFont"/>
              </a:rPr>
              <a:t>  TELVERDE</a:t>
            </a:r>
            <a:r>
              <a:rPr lang="ro-RO" sz="2400" b="1" i="0" u="none" strike="noStrike" noProof="0" dirty="0">
                <a:solidFill>
                  <a:srgbClr val="000000"/>
                </a:solidFill>
                <a:latin typeface="GdPictureBackupFont"/>
                <a:cs typeface="GdPictureBackupFont"/>
              </a:rPr>
              <a:t> și programul acesteia.</a:t>
            </a:r>
            <a:endParaRPr lang="ro-RO" sz="2400" noProof="0" dirty="0"/>
          </a:p>
          <a:p>
            <a:pPr marL="0" indent="0" algn="just">
              <a:lnSpc>
                <a:spcPct val="100000"/>
              </a:lnSpc>
              <a:spcBef>
                <a:spcPts val="1400"/>
              </a:spcBef>
              <a:spcAft>
                <a:spcPts val="0"/>
              </a:spcAft>
            </a:pPr>
            <a:r>
              <a:rPr lang="ro-RO" sz="2400" b="1" i="0" u="none" strike="noStrike" noProof="0" dirty="0">
                <a:solidFill>
                  <a:srgbClr val="000000"/>
                </a:solidFill>
                <a:latin typeface="GdPictureBackupFont"/>
                <a:cs typeface="GdPictureBackupFont"/>
              </a:rPr>
              <a:t>Informații  privind  locurile  rămase libere, după fiecare etapă în parte,  conform  calendarului  înscrierii  copiilor  în</a:t>
            </a:r>
            <a:endParaRPr lang="ro-RO" sz="2400" noProof="0" dirty="0"/>
          </a:p>
          <a:p>
            <a:pPr marL="0" indent="0" algn="l">
              <a:lnSpc>
                <a:spcPct val="100000"/>
              </a:lnSpc>
              <a:spcBef>
                <a:spcPts val="1400"/>
              </a:spcBef>
              <a:spcAft>
                <a:spcPts val="0"/>
              </a:spcAft>
            </a:pPr>
            <a:r>
              <a:rPr lang="ro-RO" sz="2400" b="1" i="0" u="none" strike="noStrike" noProof="0" dirty="0">
                <a:solidFill>
                  <a:srgbClr val="000000"/>
                </a:solidFill>
                <a:latin typeface="GdPictureBackupFont"/>
                <a:cs typeface="GdPictureBackupFont"/>
              </a:rPr>
              <a:t>învățământul antepreșcolar și/ sau preșcolar.</a:t>
            </a:r>
            <a:endParaRPr lang="ro-RO" sz="2400" noProof="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571500" y="1109695"/>
            <a:ext cx="17039814" cy="8067607"/>
          </a:xfrm>
          <a:prstGeom prst="rect">
            <a:avLst/>
          </a:prstGeom>
          <a:noFill/>
        </p:spPr>
        <p:txBody>
          <a:bodyPr wrap="square" lIns="0" tIns="0" rIns="0" bIns="0" rtlCol="0">
            <a:noAutofit/>
          </a:bodyPr>
          <a:lstStyle/>
          <a:p>
            <a:pPr marL="6007100" indent="0" algn="l">
              <a:lnSpc>
                <a:spcPct val="100000"/>
              </a:lnSpc>
              <a:spcBef>
                <a:spcPts val="0"/>
              </a:spcBef>
              <a:spcAft>
                <a:spcPts val="0"/>
              </a:spcAft>
            </a:pPr>
            <a:r>
              <a:rPr lang="ro-RO" sz="7000" b="0" i="0" u="none" strike="noStrike" noProof="0" dirty="0">
                <a:solidFill>
                  <a:srgbClr val="D6801C"/>
                </a:solidFill>
                <a:latin typeface="GdPictureBackupFont"/>
                <a:cs typeface="GdPictureBackupFont"/>
              </a:rPr>
              <a:t>IMPORTANT</a:t>
            </a:r>
            <a:endParaRPr lang="ro-RO" sz="70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2200"/>
              </a:spcAft>
            </a:pPr>
            <a:endParaRPr lang="ro-RO" sz="2400" noProof="0" dirty="0"/>
          </a:p>
          <a:p>
            <a:pPr marL="0" indent="0" algn="just">
              <a:lnSpc>
                <a:spcPct val="146667"/>
              </a:lnSpc>
              <a:spcBef>
                <a:spcPts val="0"/>
              </a:spcBef>
              <a:spcAft>
                <a:spcPts val="0"/>
              </a:spcAft>
            </a:pPr>
            <a:r>
              <a:rPr lang="ro-RO" sz="2400" b="0" i="0" u="none" strike="noStrike" noProof="0" dirty="0">
                <a:solidFill>
                  <a:srgbClr val="000000"/>
                </a:solidFill>
                <a:latin typeface="GdPictureBackupFont"/>
                <a:cs typeface="GdPictureBackupFont"/>
              </a:rPr>
              <a:t>➢</a:t>
            </a:r>
            <a:r>
              <a:rPr lang="ro-RO" sz="2400" b="1" i="0" u="none" strike="noStrike" noProof="0" dirty="0">
                <a:solidFill>
                  <a:srgbClr val="000000"/>
                </a:solidFill>
                <a:latin typeface="GdPictureBackupFont"/>
                <a:cs typeface="GdPictureBackupFont"/>
              </a:rPr>
              <a:t>  Prezentarea de înscrisuri neconforme cu realitatea la  înscrierea copiilor  antepreșcolari și preșcolari  în unitățile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învățământ atrage pierderea locului obținut.</a:t>
            </a:r>
            <a:endParaRPr lang="ro-RO" sz="2400" noProof="0" dirty="0"/>
          </a:p>
          <a:p>
            <a:pPr marL="0" indent="0" algn="just">
              <a:lnSpc>
                <a:spcPct val="147083"/>
              </a:lnSpc>
              <a:spcBef>
                <a:spcPts val="200"/>
              </a:spcBef>
              <a:spcAft>
                <a:spcPts val="0"/>
              </a:spcAft>
            </a:pPr>
            <a:r>
              <a:rPr lang="ro-RO" sz="2400" b="0" i="0" u="none" strike="noStrike" noProof="0" dirty="0">
                <a:solidFill>
                  <a:srgbClr val="000000"/>
                </a:solidFill>
                <a:latin typeface="GdPictureBackupFont"/>
                <a:cs typeface="GdPictureBackupFont"/>
              </a:rPr>
              <a:t>➢</a:t>
            </a:r>
            <a:r>
              <a:rPr lang="ro-RO" sz="2400" b="1" i="0" u="none" strike="noStrike" noProof="0" dirty="0">
                <a:solidFill>
                  <a:srgbClr val="000000"/>
                </a:solidFill>
                <a:latin typeface="GdPictureBackupFont"/>
                <a:cs typeface="GdPictureBackupFont"/>
              </a:rPr>
              <a:t>  Se interzice unităților de învățământ de stat să instituie taxe sau să solicite părinților/reprezentanților legali alte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foloase pentru a realiza  înscrierea copiilor antepreșcolari și preșcolari în unități de învățământ.</a:t>
            </a:r>
            <a:endParaRPr lang="ro-RO" sz="2400" noProof="0" dirty="0"/>
          </a:p>
          <a:p>
            <a:pPr marL="0" indent="0" algn="just">
              <a:lnSpc>
                <a:spcPct val="147083"/>
              </a:lnSpc>
              <a:spcBef>
                <a:spcPts val="200"/>
              </a:spcBef>
              <a:spcAft>
                <a:spcPts val="0"/>
              </a:spcAft>
            </a:pPr>
            <a:r>
              <a:rPr lang="ro-RO" sz="2400" b="0" i="0" u="none" strike="noStrike" noProof="0" dirty="0">
                <a:solidFill>
                  <a:srgbClr val="000000"/>
                </a:solidFill>
                <a:latin typeface="GdPictureBackupFont"/>
                <a:cs typeface="GdPictureBackupFont"/>
              </a:rPr>
              <a:t>➢</a:t>
            </a:r>
            <a:r>
              <a:rPr lang="ro-RO" sz="2400" b="1" i="0" u="none" strike="noStrike" noProof="0" dirty="0">
                <a:solidFill>
                  <a:srgbClr val="000000"/>
                </a:solidFill>
                <a:latin typeface="GdPictureBackupFont"/>
                <a:cs typeface="GdPictureBackupFont"/>
              </a:rPr>
              <a:t>  Se interzice colectarea sau favorizarea acțiunii de colectare a unor fonduri materiale sau bănești de la</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părinții/reprezentanții  legali care solicită înscrierea copiilor antepreșcolari și preșcolari în unități de învățământ și în servicii de educație timpurie complementare.</a:t>
            </a:r>
            <a:endParaRPr lang="ro-RO" sz="2400" noProof="0" dirty="0"/>
          </a:p>
          <a:p>
            <a:pPr marL="0" indent="0" algn="just">
              <a:lnSpc>
                <a:spcPct val="147083"/>
              </a:lnSpc>
              <a:spcBef>
                <a:spcPts val="200"/>
              </a:spcBef>
              <a:spcAft>
                <a:spcPts val="0"/>
              </a:spcAft>
            </a:pPr>
            <a:r>
              <a:rPr lang="ro-RO" sz="2400" b="0" i="0" u="none" strike="noStrike" noProof="0" dirty="0">
                <a:solidFill>
                  <a:srgbClr val="000000"/>
                </a:solidFill>
                <a:latin typeface="GdPictureBackupFont"/>
                <a:cs typeface="GdPictureBackupFont"/>
              </a:rPr>
              <a:t>➢</a:t>
            </a:r>
            <a:r>
              <a:rPr lang="ro-RO" sz="2400" b="1" i="0" u="none" strike="noStrike" noProof="0" dirty="0">
                <a:solidFill>
                  <a:srgbClr val="000000"/>
                </a:solidFill>
                <a:latin typeface="GdPictureBackupFont"/>
                <a:cs typeface="GdPictureBackupFont"/>
              </a:rPr>
              <a:t> Constituirea formațiunilor de copii antepreșcolari și preșcolari în unități de învățământ și în servicii de educație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timpurie complementare se face după finalizarea procesului de înscriere, conform calendarului, în baza procedurii</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aprobate de consiliul de  administrație,  cu  respectarea  criteriilor  de  transparență,  echitate,  nondiscriminare  și incluziune.</a:t>
            </a:r>
            <a:endParaRPr lang="ro-RO" sz="2400" noProof="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1025557" y="877886"/>
            <a:ext cx="16259143" cy="7722996"/>
          </a:xfrm>
          <a:prstGeom prst="rect">
            <a:avLst/>
          </a:prstGeom>
          <a:noFill/>
        </p:spPr>
        <p:txBody>
          <a:bodyPr wrap="square" lIns="0" tIns="0" rIns="0" bIns="0" rtlCol="0">
            <a:noAutofit/>
          </a:bodyPr>
          <a:lstStyle/>
          <a:p>
            <a:pPr marL="0" indent="0" algn="l">
              <a:lnSpc>
                <a:spcPct val="100000"/>
              </a:lnSpc>
              <a:spcBef>
                <a:spcPts val="0"/>
              </a:spcBef>
              <a:spcAft>
                <a:spcPts val="0"/>
              </a:spcAft>
            </a:pPr>
            <a:r>
              <a:rPr lang="ro-RO" sz="4500" b="0" i="0" u="none" strike="noStrike" noProof="0" dirty="0">
                <a:solidFill>
                  <a:srgbClr val="D6801C"/>
                </a:solidFill>
                <a:latin typeface="GdPictureBackupFont"/>
                <a:cs typeface="GdPictureBackupFont"/>
              </a:rPr>
              <a:t>PROTECȚIA   DATELOR  CU CARACTER   PERSONAL (Art. 59)</a:t>
            </a:r>
            <a:endParaRPr lang="ro-RO" sz="45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0"/>
              </a:spcAft>
            </a:pPr>
            <a:endParaRPr lang="ro-RO" sz="2400" noProof="0" dirty="0"/>
          </a:p>
          <a:p>
            <a:pPr marL="0" indent="0" algn="l">
              <a:lnSpc>
                <a:spcPct val="100000"/>
              </a:lnSpc>
              <a:spcBef>
                <a:spcPts val="0"/>
              </a:spcBef>
              <a:spcAft>
                <a:spcPts val="1800"/>
              </a:spcAft>
            </a:pPr>
            <a:endParaRPr lang="ro-RO" sz="2400" noProof="0" dirty="0"/>
          </a:p>
          <a:p>
            <a:pPr marL="0" indent="0">
              <a:lnSpc>
                <a:spcPct val="98750"/>
              </a:lnSpc>
              <a:spcBef>
                <a:spcPts val="0"/>
              </a:spcBef>
              <a:spcAft>
                <a:spcPts val="0"/>
              </a:spcAft>
            </a:pPr>
            <a:r>
              <a:rPr lang="ro-RO" sz="2400" b="1" i="0" u="none" strike="noStrike" noProof="0" dirty="0">
                <a:solidFill>
                  <a:srgbClr val="000000"/>
                </a:solidFill>
                <a:latin typeface="GdPictureBackupFont"/>
                <a:cs typeface="GdPictureBackupFont"/>
              </a:rPr>
              <a:t>(1) În conformitate cu prevederile art. 5 alin. (1) lit. e) din Regulamentul  (UE)  2016/679  al Parlamentului  European și</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al  Consiliului  din  27  aprilie  2016  privind  protecția  persoanelor  fizice  în ceea ce privește  prelucrarea  datelor  cu caracter  personal  și  privind  libera  circulație  a acestor  date  și de abrogare  a  Directivei   95/46/CE (Regulamentul general privind protecția datelor), datele personale sunt păstrate într-o formă care permite  identificarea persoanelor vizate pe o perioadă </a:t>
            </a:r>
          </a:p>
          <a:p>
            <a:pPr marL="0" indent="0">
              <a:lnSpc>
                <a:spcPct val="98750"/>
              </a:lnSpc>
              <a:spcBef>
                <a:spcPts val="0"/>
              </a:spcBef>
              <a:spcAft>
                <a:spcPts val="0"/>
              </a:spcAft>
            </a:pPr>
            <a:r>
              <a:rPr lang="ro-RO" sz="2400" b="1" i="0" u="none" strike="noStrike" noProof="0" dirty="0">
                <a:solidFill>
                  <a:srgbClr val="000000"/>
                </a:solidFill>
                <a:latin typeface="GdPictureBackupFont"/>
                <a:cs typeface="GdPictureBackupFont"/>
              </a:rPr>
              <a:t>care nu depășește perioada necesară  îndeplinirii scopului în care sunt prelucrate datele.</a:t>
            </a:r>
            <a:endParaRPr lang="ro-RO" sz="2400" noProof="0" dirty="0"/>
          </a:p>
          <a:p>
            <a:pPr marL="0" indent="0">
              <a:lnSpc>
                <a:spcPct val="100000"/>
              </a:lnSpc>
              <a:spcBef>
                <a:spcPts val="0"/>
              </a:spcBef>
              <a:spcAft>
                <a:spcPts val="100"/>
              </a:spcAft>
            </a:pPr>
            <a:endParaRPr lang="ro-RO" sz="2400" noProof="0" dirty="0"/>
          </a:p>
          <a:p>
            <a:pPr marL="0" indent="0">
              <a:lnSpc>
                <a:spcPct val="102083"/>
              </a:lnSpc>
              <a:spcBef>
                <a:spcPts val="0"/>
              </a:spcBef>
              <a:spcAft>
                <a:spcPts val="0"/>
              </a:spcAft>
            </a:pPr>
            <a:r>
              <a:rPr lang="ro-RO" sz="2400" b="1" i="0" u="none" strike="noStrike" noProof="0" dirty="0">
                <a:solidFill>
                  <a:srgbClr val="000000"/>
                </a:solidFill>
                <a:latin typeface="GdPictureBackupFont"/>
                <a:cs typeface="GdPictureBackupFont"/>
              </a:rPr>
              <a:t>(2)  Listele  referitoare  la  înscrierea  copiilor  antepreșcolari  și  preșcolari  în unități  de  învățământ și  în servicii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educație  timpurie  complementare  pentru  fiecare an  școlar  sunt  publice  pe  paginile  de  internet  ale  unităților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învățământ. Inspectoratele  școlare  vor lua  toate  măsurile  pentru  eliminarea  acestora de pe  site-ul  unităților  de</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învățământ sau al  inspectoratului  școlar  în termen de cel mult  30 de  zile de la  finalizarea  etapelor  de  înscriere prevăzute în calendarul  înscrierii copiilor  în unități de învățământ preuniversitar  cu grupe de nivel preșcolar  și/sau</a:t>
            </a:r>
            <a:r>
              <a:rPr lang="ro-RO" sz="2400" b="0" i="0" u="none" strike="noStrike" noProof="0" dirty="0">
                <a:solidFill>
                  <a:srgbClr val="000000"/>
                </a:solidFill>
                <a:latin typeface="GdPictureBackupFont"/>
                <a:cs typeface="GdPictureBackupFont"/>
              </a:rPr>
              <a:t> </a:t>
            </a:r>
            <a:r>
              <a:rPr lang="ro-RO" sz="2400" b="1" i="0" u="none" strike="noStrike" noProof="0" dirty="0">
                <a:solidFill>
                  <a:srgbClr val="000000"/>
                </a:solidFill>
                <a:latin typeface="GdPictureBackupFont"/>
                <a:cs typeface="GdPictureBackupFont"/>
              </a:rPr>
              <a:t>antepreșcolar.</a:t>
            </a:r>
            <a:endParaRPr lang="ro-RO" sz="2400" noProof="0" dirty="0"/>
          </a:p>
          <a:p>
            <a:pPr marL="0" indent="0">
              <a:lnSpc>
                <a:spcPct val="100000"/>
              </a:lnSpc>
              <a:spcBef>
                <a:spcPts val="0"/>
              </a:spcBef>
              <a:spcAft>
                <a:spcPts val="200"/>
              </a:spcAft>
            </a:pPr>
            <a:endParaRPr lang="ro-RO" sz="2400" noProof="0" dirty="0"/>
          </a:p>
          <a:p>
            <a:pPr marL="0" indent="0">
              <a:lnSpc>
                <a:spcPct val="100000"/>
              </a:lnSpc>
              <a:spcBef>
                <a:spcPts val="0"/>
              </a:spcBef>
              <a:spcAft>
                <a:spcPts val="0"/>
              </a:spcAft>
            </a:pPr>
            <a:r>
              <a:rPr lang="ro-RO" sz="2400" b="1" i="0" u="none" strike="noStrike" noProof="0" dirty="0">
                <a:solidFill>
                  <a:srgbClr val="000000"/>
                </a:solidFill>
                <a:latin typeface="GdPictureBackupFont"/>
                <a:cs typeface="GdPictureBackupFont"/>
              </a:rPr>
              <a:t>(3) Listele  în format letric  rămân afișate la  avizierul  unităților  de învățământ până cel târziu la data începerii anului școlar pentru care se organizează procesul de înscriere.</a:t>
            </a:r>
            <a:endParaRPr lang="ro-RO" sz="2400" noProof="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12983448" y="4579176"/>
            <a:ext cx="2299593" cy="655320"/>
          </a:xfrm>
          <a:prstGeom prst="rect">
            <a:avLst/>
          </a:prstGeom>
          <a:noFill/>
        </p:spPr>
        <p:txBody>
          <a:bodyPr wrap="square" lIns="0" tIns="0" rIns="0" bIns="0" rtlCol="0">
            <a:noAutofit/>
          </a:bodyPr>
          <a:lstStyle/>
          <a:p>
            <a:pPr marL="0" indent="0" algn="just">
              <a:lnSpc>
                <a:spcPct val="100000"/>
              </a:lnSpc>
              <a:spcBef>
                <a:spcPts val="0"/>
              </a:spcBef>
              <a:spcAft>
                <a:spcPts val="0"/>
              </a:spcAft>
            </a:pPr>
            <a:r>
              <a:rPr lang="ro-RO" sz="4300" b="0" i="0" u="none" strike="noStrike" noProof="0" dirty="0">
                <a:solidFill>
                  <a:srgbClr val="FFFFFF"/>
                </a:solidFill>
                <a:latin typeface="GdPictureBackupFont"/>
                <a:cs typeface="GdPictureBackupFont"/>
              </a:rPr>
              <a:t>SUCCES!</a:t>
            </a:r>
            <a:endParaRPr lang="ro-RO" sz="4300"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sp>
        <p:nvSpPr>
          <p:cNvPr id="3" name="Freeform: Shape 5"/>
          <p:cNvSpPr/>
          <p:nvPr/>
        </p:nvSpPr>
        <p:spPr>
          <a:xfrm>
            <a:off x="1222248" y="2263140"/>
            <a:ext cx="15698724" cy="3023615"/>
          </a:xfrm>
          <a:custGeom>
            <a:avLst/>
            <a:gdLst/>
            <a:ahLst/>
            <a:cxnLst/>
            <a:rect l="l" t="t" r="r" b="b"/>
            <a:pathLst>
              <a:path w="15698724" h="3023615">
                <a:moveTo>
                  <a:pt x="0" y="3023615"/>
                </a:moveTo>
                <a:lnTo>
                  <a:pt x="15698724" y="3023615"/>
                </a:lnTo>
                <a:lnTo>
                  <a:pt x="15698724" y="0"/>
                </a:lnTo>
                <a:lnTo>
                  <a:pt x="0" y="0"/>
                </a:lnTo>
                <a:close/>
              </a:path>
            </a:pathLst>
          </a:custGeom>
          <a:ln w="76200"/>
        </p:spPr>
        <p:style>
          <a:lnRef idx="2">
            <a:srgbClr val="F09010"/>
          </a:lnRef>
          <a:fillRef idx="1">
            <a:srgbClr val="FFFFFF"/>
          </a:fillRef>
          <a:effectRef idx="0">
            <a:schemeClr val="accent1"/>
          </a:effectRef>
          <a:fontRef idx="minor">
            <a:schemeClr val="lt1"/>
          </a:fontRef>
        </p:style>
        <p:txBody>
          <a:bodyPr/>
          <a:lstStyle/>
          <a:p>
            <a:endParaRPr lang="ro-RO" noProof="0" dirty="0"/>
          </a:p>
        </p:txBody>
      </p:sp>
      <p:sp>
        <p:nvSpPr>
          <p:cNvPr id="4" name="Freeform: Shape 6"/>
          <p:cNvSpPr/>
          <p:nvPr/>
        </p:nvSpPr>
        <p:spPr>
          <a:xfrm>
            <a:off x="1213104" y="5801868"/>
            <a:ext cx="15707868" cy="3445764"/>
          </a:xfrm>
          <a:custGeom>
            <a:avLst/>
            <a:gdLst/>
            <a:ahLst/>
            <a:cxnLst/>
            <a:rect l="l" t="t" r="r" b="b"/>
            <a:pathLst>
              <a:path w="15707868" h="3445764">
                <a:moveTo>
                  <a:pt x="0" y="3445764"/>
                </a:moveTo>
                <a:lnTo>
                  <a:pt x="15707868" y="3445764"/>
                </a:lnTo>
                <a:lnTo>
                  <a:pt x="15707868" y="0"/>
                </a:lnTo>
                <a:lnTo>
                  <a:pt x="0" y="0"/>
                </a:lnTo>
                <a:close/>
              </a:path>
            </a:pathLst>
          </a:custGeom>
          <a:ln w="76200"/>
        </p:spPr>
        <p:style>
          <a:lnRef idx="2">
            <a:srgbClr val="F09010"/>
          </a:lnRef>
          <a:fillRef idx="1">
            <a:srgbClr val="FFFFFF"/>
          </a:fillRef>
          <a:effectRef idx="0">
            <a:schemeClr val="accent1"/>
          </a:effectRef>
          <a:fontRef idx="minor">
            <a:schemeClr val="lt1"/>
          </a:fontRef>
        </p:style>
        <p:txBody>
          <a:bodyPr/>
          <a:lstStyle/>
          <a:p>
            <a:endParaRPr lang="ro-RO" noProof="0" dirty="0"/>
          </a:p>
        </p:txBody>
      </p:sp>
      <p:sp>
        <p:nvSpPr>
          <p:cNvPr id="7" name="TextBox 7"/>
          <p:cNvSpPr txBox="1"/>
          <p:nvPr/>
        </p:nvSpPr>
        <p:spPr>
          <a:xfrm>
            <a:off x="1405386" y="832392"/>
            <a:ext cx="15116491" cy="8187631"/>
          </a:xfrm>
          <a:prstGeom prst="rect">
            <a:avLst/>
          </a:prstGeom>
          <a:noFill/>
        </p:spPr>
        <p:txBody>
          <a:bodyPr wrap="square" lIns="0" tIns="0" rIns="0" bIns="0" rtlCol="0">
            <a:noAutofit/>
          </a:bodyPr>
          <a:lstStyle/>
          <a:p>
            <a:pPr marL="1270000" indent="0" algn="l">
              <a:lnSpc>
                <a:spcPct val="100000"/>
              </a:lnSpc>
              <a:spcBef>
                <a:spcPts val="0"/>
              </a:spcBef>
              <a:spcAft>
                <a:spcPts val="0"/>
              </a:spcAft>
            </a:pPr>
            <a:r>
              <a:rPr lang="ro-RO" sz="6600" b="0" i="0" u="none" strike="noStrike" noProof="0" dirty="0">
                <a:solidFill>
                  <a:srgbClr val="D6801C"/>
                </a:solidFill>
                <a:latin typeface="GdPictureBackupFont"/>
                <a:cs typeface="GdPictureBackupFont"/>
              </a:rPr>
              <a:t>CALENDARUL  REÎNSCRIERILOR</a:t>
            </a:r>
            <a:endParaRPr lang="ro-RO" sz="6600" noProof="0" dirty="0"/>
          </a:p>
          <a:p>
            <a:pPr marL="0" indent="0" algn="l">
              <a:lnSpc>
                <a:spcPct val="100000"/>
              </a:lnSpc>
              <a:spcBef>
                <a:spcPts val="0"/>
              </a:spcBef>
              <a:spcAft>
                <a:spcPts val="0"/>
              </a:spcAft>
            </a:pPr>
            <a:endParaRPr lang="ro-RO" sz="2800" noProof="0" dirty="0"/>
          </a:p>
          <a:p>
            <a:pPr marL="0" indent="0" algn="l">
              <a:lnSpc>
                <a:spcPct val="100000"/>
              </a:lnSpc>
              <a:spcBef>
                <a:spcPts val="0"/>
              </a:spcBef>
              <a:spcAft>
                <a:spcPts val="2500"/>
              </a:spcAft>
            </a:pPr>
            <a:endParaRPr lang="ro-RO" sz="2800" noProof="0" dirty="0"/>
          </a:p>
          <a:p>
            <a:pPr marL="444500" indent="0" algn="l">
              <a:lnSpc>
                <a:spcPct val="100000"/>
              </a:lnSpc>
              <a:spcBef>
                <a:spcPts val="0"/>
              </a:spcBef>
              <a:spcAft>
                <a:spcPts val="0"/>
              </a:spcAft>
            </a:pPr>
            <a:r>
              <a:rPr lang="ro-RO" sz="2800" b="0" i="0" u="none" strike="noStrike" noProof="0" dirty="0">
                <a:solidFill>
                  <a:srgbClr val="00B050"/>
                </a:solidFill>
                <a:latin typeface="GdPictureBackupFont"/>
                <a:cs typeface="GdPictureBackupFont"/>
              </a:rPr>
              <a:t>❑</a:t>
            </a:r>
            <a:r>
              <a:rPr lang="ro-RO" sz="2800" b="0" i="0" u="none" strike="noStrike" noProof="0" dirty="0">
                <a:solidFill>
                  <a:srgbClr val="000000"/>
                </a:solidFill>
                <a:latin typeface="GdPictureBackupFont"/>
                <a:cs typeface="GdPictureBackupFont"/>
              </a:rPr>
              <a:t> 18-22 mai 2026 =</a:t>
            </a:r>
            <a:r>
              <a:rPr lang="ro-RO" sz="2800" b="0" i="0" u="none" strike="noStrike" noProof="0" dirty="0">
                <a:solidFill>
                  <a:srgbClr val="00B050"/>
                </a:solidFill>
                <a:latin typeface="GdPictureBackupFont"/>
                <a:cs typeface="GdPictureBackupFont"/>
              </a:rPr>
              <a:t> Etapa de REÎNSCRIERI</a:t>
            </a:r>
            <a:r>
              <a:rPr lang="ro-RO" sz="2800" b="0" i="0" u="none" strike="noStrike" noProof="0" dirty="0">
                <a:solidFill>
                  <a:srgbClr val="000000"/>
                </a:solidFill>
                <a:latin typeface="GdPictureBackupFont"/>
                <a:cs typeface="GdPictureBackupFont"/>
              </a:rPr>
              <a:t> (completarea cererilor de reînscriere în unitățile de</a:t>
            </a:r>
            <a:endParaRPr lang="ro-RO" sz="2800" noProof="0" dirty="0"/>
          </a:p>
          <a:p>
            <a:pPr marL="838200" indent="0" algn="l">
              <a:lnSpc>
                <a:spcPct val="100000"/>
              </a:lnSpc>
              <a:spcBef>
                <a:spcPts val="400"/>
              </a:spcBef>
              <a:spcAft>
                <a:spcPts val="0"/>
              </a:spcAft>
            </a:pPr>
            <a:r>
              <a:rPr lang="ro-RO" sz="2800" b="0" i="0" u="none" strike="noStrike" noProof="0" dirty="0">
                <a:solidFill>
                  <a:srgbClr val="000000"/>
                </a:solidFill>
                <a:latin typeface="GdPictureBackupFont"/>
                <a:cs typeface="GdPictureBackupFont"/>
              </a:rPr>
              <a:t>învățământ pentru copiii care vor avea continuitate în anul școlar următor)</a:t>
            </a:r>
            <a:endParaRPr lang="ro-RO" sz="2800" noProof="0" dirty="0"/>
          </a:p>
          <a:p>
            <a:pPr marL="444500" indent="0" algn="l">
              <a:lnSpc>
                <a:spcPct val="100000"/>
              </a:lnSpc>
              <a:spcBef>
                <a:spcPts val="400"/>
              </a:spcBef>
              <a:spcAft>
                <a:spcPts val="0"/>
              </a:spcAft>
            </a:pPr>
            <a:r>
              <a:rPr lang="ro-RO" sz="2800" b="0" i="0" u="none" strike="noStrike" noProof="0" dirty="0">
                <a:solidFill>
                  <a:srgbClr val="FF0000"/>
                </a:solidFill>
                <a:latin typeface="GdPictureBackupFont"/>
                <a:cs typeface="GdPictureBackupFont"/>
              </a:rPr>
              <a:t>❑ 22 mai 2026, ora 14.00</a:t>
            </a:r>
            <a:r>
              <a:rPr lang="ro-RO" sz="2800" b="0" i="0" u="none" strike="noStrike" noProof="0" dirty="0">
                <a:solidFill>
                  <a:srgbClr val="000000"/>
                </a:solidFill>
                <a:latin typeface="GdPictureBackupFont"/>
                <a:cs typeface="GdPictureBackupFont"/>
              </a:rPr>
              <a:t> =</a:t>
            </a:r>
            <a:r>
              <a:rPr lang="ro-RO" sz="2800" b="0" i="0" u="sng" strike="noStrike" noProof="0" dirty="0">
                <a:solidFill>
                  <a:srgbClr val="000000"/>
                </a:solidFill>
                <a:latin typeface="GdPictureBackupFont"/>
                <a:cs typeface="GdPictureBackupFont"/>
              </a:rPr>
              <a:t> Afișarea rezultatelor și a numărului de locuri libere după finalizarea</a:t>
            </a:r>
            <a:endParaRPr lang="ro-RO" sz="2800" noProof="0" dirty="0"/>
          </a:p>
          <a:p>
            <a:pPr marL="825500" indent="0" algn="l">
              <a:lnSpc>
                <a:spcPct val="100000"/>
              </a:lnSpc>
              <a:spcBef>
                <a:spcPts val="0"/>
              </a:spcBef>
              <a:spcAft>
                <a:spcPts val="0"/>
              </a:spcAft>
            </a:pPr>
            <a:r>
              <a:rPr lang="ro-RO" sz="2800" b="0" i="0" u="sng" strike="noStrike" noProof="0" dirty="0">
                <a:solidFill>
                  <a:srgbClr val="000000"/>
                </a:solidFill>
                <a:latin typeface="GdPictureBackupFont"/>
                <a:cs typeface="GdPictureBackupFont"/>
              </a:rPr>
              <a:t>etapei de reînscrieri</a:t>
            </a:r>
            <a:endParaRPr lang="ro-RO" sz="2800" noProof="0" dirty="0"/>
          </a:p>
          <a:p>
            <a:pPr marL="0" indent="0" algn="l">
              <a:lnSpc>
                <a:spcPct val="100000"/>
              </a:lnSpc>
              <a:spcBef>
                <a:spcPts val="0"/>
              </a:spcBef>
              <a:spcAft>
                <a:spcPts val="0"/>
              </a:spcAft>
            </a:pPr>
            <a:endParaRPr lang="ro-RO" sz="3200" noProof="0" dirty="0"/>
          </a:p>
          <a:p>
            <a:pPr marL="0" indent="0" algn="l">
              <a:lnSpc>
                <a:spcPct val="100000"/>
              </a:lnSpc>
              <a:spcBef>
                <a:spcPts val="0"/>
              </a:spcBef>
              <a:spcAft>
                <a:spcPts val="2300"/>
              </a:spcAft>
            </a:pPr>
            <a:endParaRPr lang="ro-RO" sz="3200" noProof="0" dirty="0"/>
          </a:p>
          <a:p>
            <a:pPr marL="0" indent="0" algn="just">
              <a:lnSpc>
                <a:spcPct val="100000"/>
              </a:lnSpc>
              <a:spcBef>
                <a:spcPts val="0"/>
              </a:spcBef>
              <a:spcAft>
                <a:spcPts val="0"/>
              </a:spcAft>
            </a:pPr>
            <a:r>
              <a:rPr lang="ro-RO" sz="3200" b="0" i="0" u="none" strike="noStrike" noProof="0" dirty="0">
                <a:solidFill>
                  <a:srgbClr val="000000"/>
                </a:solidFill>
                <a:latin typeface="GdPictureBackupFont"/>
                <a:cs typeface="GdPictureBackupFont"/>
              </a:rPr>
              <a:t>În situația în care, numărul cererilor depășește numărul locurilor disponibile, departajarea se face prin aplicarea criteriilor generale, respectiv specifice de departajare, menționate la  Art.  6  din Metodologia-cadru de înscriere a copiilor în unități de învățământ preuniversitar cu personalitate juridică cu grupe de nivel preșcolar și/sau antepreșcolar și  în servicii  de educație timpurie complementare, aprobată prin Ordinul ministrului educației nr. 4018/2024.</a:t>
            </a:r>
            <a:endParaRPr lang="ro-RO" sz="3200"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1465453" y="3927602"/>
            <a:ext cx="633984" cy="394715"/>
          </a:xfrm>
          <a:prstGeom prst="rect">
            <a:avLst/>
          </a:prstGeom>
        </p:spPr>
      </p:pic>
      <p:sp>
        <p:nvSpPr>
          <p:cNvPr id="3" name="Freeform: Shape 7"/>
          <p:cNvSpPr/>
          <p:nvPr/>
        </p:nvSpPr>
        <p:spPr>
          <a:xfrm>
            <a:off x="1264941" y="1926122"/>
            <a:ext cx="16434815" cy="7057643"/>
          </a:xfrm>
          <a:custGeom>
            <a:avLst/>
            <a:gdLst/>
            <a:ahLst/>
            <a:cxnLst/>
            <a:rect l="l" t="t" r="r" b="b"/>
            <a:pathLst>
              <a:path w="16434815" h="7057643">
                <a:moveTo>
                  <a:pt x="0" y="7057643"/>
                </a:moveTo>
                <a:lnTo>
                  <a:pt x="16434815" y="7057643"/>
                </a:lnTo>
                <a:lnTo>
                  <a:pt x="16434815" y="0"/>
                </a:lnTo>
                <a:lnTo>
                  <a:pt x="0" y="0"/>
                </a:lnTo>
                <a:close/>
              </a:path>
            </a:pathLst>
          </a:custGeom>
          <a:ln w="76200"/>
        </p:spPr>
        <p:style>
          <a:lnRef idx="2">
            <a:srgbClr val="F09010"/>
          </a:lnRef>
          <a:fillRef idx="1">
            <a:srgbClr val="FFFFFF"/>
          </a:fillRef>
          <a:effectRef idx="0">
            <a:schemeClr val="accent1"/>
          </a:effectRef>
          <a:fontRef idx="minor">
            <a:schemeClr val="lt1"/>
          </a:fontRef>
        </p:style>
        <p:txBody>
          <a:bodyPr/>
          <a:lstStyle/>
          <a:p>
            <a:endParaRPr lang="ro-RO" noProof="0" dirty="0"/>
          </a:p>
        </p:txBody>
      </p:sp>
      <p:sp>
        <p:nvSpPr>
          <p:cNvPr id="8" name="TextBox 8"/>
          <p:cNvSpPr txBox="1"/>
          <p:nvPr/>
        </p:nvSpPr>
        <p:spPr>
          <a:xfrm>
            <a:off x="3572578" y="166559"/>
            <a:ext cx="11431262" cy="1012381"/>
          </a:xfrm>
          <a:prstGeom prst="rect">
            <a:avLst/>
          </a:prstGeom>
          <a:noFill/>
        </p:spPr>
        <p:txBody>
          <a:bodyPr wrap="square" lIns="0" tIns="0" rIns="0" bIns="0" rtlCol="0">
            <a:noAutofit/>
          </a:bodyPr>
          <a:lstStyle/>
          <a:p>
            <a:pPr marL="0" indent="0" algn="just">
              <a:lnSpc>
                <a:spcPct val="100000"/>
              </a:lnSpc>
              <a:spcBef>
                <a:spcPts val="0"/>
              </a:spcBef>
              <a:spcAft>
                <a:spcPts val="0"/>
              </a:spcAft>
            </a:pPr>
            <a:r>
              <a:rPr lang="ro-RO" sz="6600" b="0" i="0" u="none" strike="noStrike" noProof="0" dirty="0">
                <a:solidFill>
                  <a:srgbClr val="D6801C"/>
                </a:solidFill>
                <a:latin typeface="GdPictureBackupFont"/>
                <a:cs typeface="GdPictureBackupFont"/>
              </a:rPr>
              <a:t>CALENDARUL  ÎNSCRIERILOR</a:t>
            </a:r>
            <a:endParaRPr lang="ro-RO" sz="6600" noProof="0" dirty="0"/>
          </a:p>
        </p:txBody>
      </p:sp>
      <p:sp>
        <p:nvSpPr>
          <p:cNvPr id="10" name="TextBox 10"/>
          <p:cNvSpPr txBox="1"/>
          <p:nvPr/>
        </p:nvSpPr>
        <p:spPr>
          <a:xfrm>
            <a:off x="1800597" y="2206514"/>
            <a:ext cx="15363501" cy="6496857"/>
          </a:xfrm>
          <a:prstGeom prst="rect">
            <a:avLst/>
          </a:prstGeom>
          <a:noFill/>
        </p:spPr>
        <p:txBody>
          <a:bodyPr wrap="square" lIns="0" tIns="0" rIns="0" bIns="0" rtlCol="0">
            <a:noAutofit/>
          </a:bodyPr>
          <a:lstStyle/>
          <a:p>
            <a:pPr marL="0" indent="0" algn="l">
              <a:lnSpc>
                <a:spcPct val="100000"/>
              </a:lnSpc>
              <a:spcBef>
                <a:spcPts val="0"/>
              </a:spcBef>
              <a:spcAft>
                <a:spcPts val="0"/>
              </a:spcAft>
            </a:pPr>
            <a:r>
              <a:rPr lang="ro-RO" sz="2800" b="0" i="0" u="none" strike="noStrike" noProof="0" dirty="0">
                <a:solidFill>
                  <a:srgbClr val="000000"/>
                </a:solidFill>
                <a:latin typeface="GdPictureBackupFont"/>
                <a:cs typeface="GdPictureBackupFont"/>
              </a:rPr>
              <a:t>❑ 25 mai – 18 iunie 2026 =</a:t>
            </a:r>
            <a:r>
              <a:rPr lang="ro-RO" sz="2800" b="0" i="0" u="sng" strike="noStrike" noProof="0" dirty="0">
                <a:solidFill>
                  <a:srgbClr val="0070C0"/>
                </a:solidFill>
                <a:latin typeface="GdPictureBackupFont"/>
                <a:cs typeface="GdPictureBackupFont"/>
              </a:rPr>
              <a:t> ETAPA I de ÎNSCRIERI</a:t>
            </a:r>
            <a:endParaRPr lang="ro-RO" sz="2800" noProof="0" dirty="0"/>
          </a:p>
          <a:p>
            <a:pPr marL="0" indent="0" algn="l">
              <a:lnSpc>
                <a:spcPct val="100000"/>
              </a:lnSpc>
              <a:spcBef>
                <a:spcPts val="600"/>
              </a:spcBef>
              <a:spcAft>
                <a:spcPts val="0"/>
              </a:spcAft>
            </a:pPr>
            <a:r>
              <a:rPr lang="ro-RO" sz="2800" b="0" i="0" u="none" strike="noStrike" noProof="0" dirty="0">
                <a:solidFill>
                  <a:srgbClr val="FF0000"/>
                </a:solidFill>
                <a:latin typeface="GdPictureBackupFont"/>
                <a:cs typeface="GdPictureBackupFont"/>
              </a:rPr>
              <a:t>❑ 25 mai – 29 mai 2026</a:t>
            </a:r>
            <a:r>
              <a:rPr lang="ro-RO" sz="2800" b="0" i="0" u="none" strike="noStrike" noProof="0" dirty="0">
                <a:solidFill>
                  <a:srgbClr val="000000"/>
                </a:solidFill>
                <a:latin typeface="GdPictureBackupFont"/>
                <a:cs typeface="GdPictureBackupFont"/>
              </a:rPr>
              <a:t> =</a:t>
            </a:r>
            <a:r>
              <a:rPr lang="ro-RO" sz="2800" b="0" i="0" u="sng" strike="noStrike" noProof="0" dirty="0">
                <a:solidFill>
                  <a:srgbClr val="FF0000"/>
                </a:solidFill>
                <a:latin typeface="GdPictureBackupFont"/>
                <a:cs typeface="GdPictureBackupFont"/>
              </a:rPr>
              <a:t> Colectarea cererilor de înscriere</a:t>
            </a:r>
            <a:endParaRPr lang="ro-RO" sz="2800" noProof="0" dirty="0"/>
          </a:p>
          <a:p>
            <a:pPr marL="0" indent="0" algn="l">
              <a:lnSpc>
                <a:spcPct val="100000"/>
              </a:lnSpc>
              <a:spcBef>
                <a:spcPts val="600"/>
              </a:spcBef>
              <a:spcAft>
                <a:spcPts val="0"/>
              </a:spcAft>
            </a:pPr>
            <a:r>
              <a:rPr lang="ro-RO" sz="2800" b="0" i="0" u="none" strike="noStrike" noProof="0" dirty="0">
                <a:solidFill>
                  <a:srgbClr val="000000"/>
                </a:solidFill>
                <a:latin typeface="GdPictureBackupFont"/>
                <a:cs typeface="GdPictureBackupFont"/>
              </a:rPr>
              <a:t>❑ </a:t>
            </a:r>
            <a:r>
              <a:rPr lang="ro-RO" sz="2800" noProof="0" dirty="0">
                <a:solidFill>
                  <a:srgbClr val="000000"/>
                </a:solidFill>
                <a:latin typeface="GdPictureBackupFont"/>
                <a:cs typeface="GdPictureBackupFont"/>
              </a:rPr>
              <a:t>25 mai - 08 iunie 2026 </a:t>
            </a:r>
            <a:r>
              <a:rPr lang="ro-RO" sz="2800" b="0" i="0" u="none" strike="noStrike" noProof="0" dirty="0">
                <a:solidFill>
                  <a:srgbClr val="000000"/>
                </a:solidFill>
                <a:latin typeface="GdPictureBackupFont"/>
                <a:cs typeface="GdPictureBackupFont"/>
              </a:rPr>
              <a:t>= Procesarea cererilor din faza I –prima opțiune</a:t>
            </a:r>
            <a:endParaRPr lang="ro-RO" sz="2800" noProof="0" dirty="0"/>
          </a:p>
          <a:p>
            <a:pPr marL="0" indent="0" algn="l">
              <a:lnSpc>
                <a:spcPct val="100000"/>
              </a:lnSpc>
              <a:spcBef>
                <a:spcPts val="400"/>
              </a:spcBef>
              <a:spcAft>
                <a:spcPts val="0"/>
              </a:spcAft>
            </a:pPr>
            <a:r>
              <a:rPr lang="ro-RO" sz="2800" b="0" i="0" u="none" strike="noStrike" noProof="0" dirty="0">
                <a:solidFill>
                  <a:srgbClr val="000000"/>
                </a:solidFill>
                <a:latin typeface="GdPictureBackupFont"/>
                <a:cs typeface="GdPictureBackupFont"/>
              </a:rPr>
              <a:t>❑ 09 - 12 iunie 2026 = Procesarea cererilor din faza a II-a –a doua opțiune</a:t>
            </a:r>
            <a:endParaRPr lang="ro-RO" sz="2800" noProof="0" dirty="0"/>
          </a:p>
          <a:p>
            <a:pPr marL="330200" indent="0" algn="l">
              <a:lnSpc>
                <a:spcPct val="100000"/>
              </a:lnSpc>
              <a:spcBef>
                <a:spcPts val="500"/>
              </a:spcBef>
              <a:spcAft>
                <a:spcPts val="0"/>
              </a:spcAft>
            </a:pPr>
            <a:r>
              <a:rPr lang="ro-RO" sz="2800" b="0" i="0" u="none" strike="noStrike" noProof="0" dirty="0">
                <a:solidFill>
                  <a:srgbClr val="000000"/>
                </a:solidFill>
                <a:latin typeface="GdPictureBackupFont"/>
                <a:cs typeface="GdPictureBackupFont"/>
              </a:rPr>
              <a:t>15 - 17 iunie 2026 = Procesarea cererilor din faza a III-a –a treia opțiune</a:t>
            </a:r>
            <a:endParaRPr lang="ro-RO" sz="2800" noProof="0" dirty="0"/>
          </a:p>
          <a:p>
            <a:pPr marL="0" indent="0" algn="l">
              <a:lnSpc>
                <a:spcPct val="100000"/>
              </a:lnSpc>
              <a:spcBef>
                <a:spcPts val="200"/>
              </a:spcBef>
              <a:spcAft>
                <a:spcPts val="0"/>
              </a:spcAft>
            </a:pPr>
            <a:r>
              <a:rPr lang="ro-RO" sz="2800" b="0" i="0" u="none" strike="noStrike" noProof="0" dirty="0">
                <a:solidFill>
                  <a:srgbClr val="00B050"/>
                </a:solidFill>
                <a:latin typeface="Wingdings"/>
                <a:cs typeface="Wingdings"/>
              </a:rPr>
              <a:t></a:t>
            </a:r>
            <a:r>
              <a:rPr lang="ro-RO" sz="2800" b="1" i="0" u="none" strike="noStrike" noProof="0" dirty="0">
                <a:solidFill>
                  <a:srgbClr val="00B050"/>
                </a:solidFill>
                <a:latin typeface="GdPictureBackupFont"/>
                <a:cs typeface="GdPictureBackupFont"/>
              </a:rPr>
              <a:t> 18 iunie 2026, ora 14:00</a:t>
            </a:r>
            <a:r>
              <a:rPr lang="ro-RO" sz="2800" b="0" i="0" u="none" strike="noStrike" noProof="0" dirty="0">
                <a:solidFill>
                  <a:srgbClr val="000000"/>
                </a:solidFill>
                <a:latin typeface="GdPictureBackupFont"/>
                <a:cs typeface="GdPictureBackupFont"/>
              </a:rPr>
              <a:t> =</a:t>
            </a:r>
            <a:r>
              <a:rPr lang="ro-RO" sz="2800" b="0" i="0" u="sng" strike="noStrike" noProof="0" dirty="0">
                <a:solidFill>
                  <a:srgbClr val="000000"/>
                </a:solidFill>
                <a:latin typeface="GdPictureBackupFont"/>
                <a:cs typeface="GdPictureBackupFont"/>
              </a:rPr>
              <a:t> Afișarea rezultatelor și a numărului de locuri libere după finalizarea Etapei I</a:t>
            </a:r>
            <a:endParaRPr lang="ro-RO" sz="2800" noProof="0" dirty="0"/>
          </a:p>
          <a:p>
            <a:pPr marL="0" indent="0" algn="l">
              <a:lnSpc>
                <a:spcPct val="100000"/>
              </a:lnSpc>
              <a:spcBef>
                <a:spcPts val="800"/>
              </a:spcBef>
              <a:spcAft>
                <a:spcPts val="0"/>
              </a:spcAft>
            </a:pPr>
            <a:r>
              <a:rPr lang="ro-RO" sz="2800" b="0" i="0" u="none" strike="noStrike" noProof="0" dirty="0">
                <a:solidFill>
                  <a:srgbClr val="000000"/>
                </a:solidFill>
                <a:latin typeface="Wingdings"/>
                <a:cs typeface="Wingdings"/>
              </a:rPr>
              <a:t></a:t>
            </a:r>
            <a:r>
              <a:rPr lang="ro-RO" sz="2800" b="0" i="0" u="none" strike="noStrike" noProof="0" dirty="0">
                <a:solidFill>
                  <a:srgbClr val="000000"/>
                </a:solidFill>
                <a:latin typeface="GdPictureBackupFont"/>
                <a:cs typeface="GdPictureBackupFont"/>
              </a:rPr>
              <a:t> </a:t>
            </a:r>
            <a:r>
              <a:rPr lang="ro-RO" sz="2800" noProof="0" dirty="0">
                <a:solidFill>
                  <a:srgbClr val="000000"/>
                </a:solidFill>
                <a:latin typeface="GdPictureBackupFont"/>
                <a:cs typeface="GdPictureBackupFont"/>
              </a:rPr>
              <a:t>22</a:t>
            </a:r>
            <a:r>
              <a:rPr lang="ro-RO" sz="2800" b="0" i="0" u="none" strike="noStrike" noProof="0" dirty="0">
                <a:solidFill>
                  <a:srgbClr val="000000"/>
                </a:solidFill>
                <a:latin typeface="GdPictureBackupFont"/>
                <a:cs typeface="GdPictureBackupFont"/>
              </a:rPr>
              <a:t> iunie - 09 iulie 2026 =</a:t>
            </a:r>
            <a:r>
              <a:rPr lang="ro-RO" sz="2800" b="0" i="0" u="sng" strike="noStrike" noProof="0" dirty="0">
                <a:solidFill>
                  <a:srgbClr val="7030A0"/>
                </a:solidFill>
                <a:latin typeface="GdPictureBackupFont"/>
                <a:cs typeface="GdPictureBackupFont"/>
              </a:rPr>
              <a:t>  ETAPA a II-a de ÎNSCRIERI</a:t>
            </a:r>
            <a:endParaRPr lang="ro-RO" sz="2800" noProof="0" dirty="0"/>
          </a:p>
          <a:p>
            <a:pPr marL="0" indent="0" algn="l">
              <a:lnSpc>
                <a:spcPct val="100000"/>
              </a:lnSpc>
              <a:spcBef>
                <a:spcPts val="600"/>
              </a:spcBef>
              <a:spcAft>
                <a:spcPts val="0"/>
              </a:spcAft>
            </a:pPr>
            <a:r>
              <a:rPr lang="ro-RO" sz="2800" b="0" i="0" u="none" strike="noStrike" noProof="0" dirty="0">
                <a:solidFill>
                  <a:srgbClr val="FF0000"/>
                </a:solidFill>
                <a:latin typeface="GdPictureBackupFont"/>
                <a:cs typeface="GdPictureBackupFont"/>
              </a:rPr>
              <a:t>❑ 22 iunie – 1 iulie 2026</a:t>
            </a:r>
            <a:r>
              <a:rPr lang="ro-RO" sz="2800" b="0" i="0" u="none" strike="noStrike" noProof="0" dirty="0">
                <a:solidFill>
                  <a:srgbClr val="000000"/>
                </a:solidFill>
                <a:latin typeface="GdPictureBackupFont"/>
                <a:cs typeface="GdPictureBackupFont"/>
              </a:rPr>
              <a:t> =</a:t>
            </a:r>
            <a:r>
              <a:rPr lang="ro-RO" sz="2800" b="0" i="0" u="sng" strike="noStrike" noProof="0" dirty="0">
                <a:solidFill>
                  <a:srgbClr val="FF0000"/>
                </a:solidFill>
                <a:latin typeface="GdPictureBackupFont"/>
                <a:cs typeface="GdPictureBackupFont"/>
              </a:rPr>
              <a:t> Colectarea cererilor de înscriere</a:t>
            </a:r>
            <a:endParaRPr lang="ro-RO" sz="2800" noProof="0" dirty="0"/>
          </a:p>
          <a:p>
            <a:pPr marL="0" indent="0" algn="l">
              <a:lnSpc>
                <a:spcPct val="100000"/>
              </a:lnSpc>
              <a:spcBef>
                <a:spcPts val="500"/>
              </a:spcBef>
              <a:spcAft>
                <a:spcPts val="0"/>
              </a:spcAft>
            </a:pPr>
            <a:r>
              <a:rPr lang="ro-RO" sz="2800" b="0" i="0" u="none" strike="noStrike" noProof="0" dirty="0">
                <a:solidFill>
                  <a:srgbClr val="000000"/>
                </a:solidFill>
                <a:latin typeface="GdPictureBackupFont"/>
                <a:cs typeface="GdPictureBackupFont"/>
              </a:rPr>
              <a:t>❑ 22 iunie – 1 iulie 2026  = Procesarea cererilor din faza I –prima opțiune</a:t>
            </a:r>
            <a:endParaRPr lang="ro-RO" sz="2800" noProof="0" dirty="0"/>
          </a:p>
          <a:p>
            <a:pPr marL="0" indent="0" algn="l">
              <a:lnSpc>
                <a:spcPct val="100000"/>
              </a:lnSpc>
              <a:spcBef>
                <a:spcPts val="400"/>
              </a:spcBef>
              <a:spcAft>
                <a:spcPts val="0"/>
              </a:spcAft>
            </a:pPr>
            <a:r>
              <a:rPr lang="ro-RO" sz="2800" b="0" i="0" u="none" strike="noStrike" noProof="0" dirty="0">
                <a:solidFill>
                  <a:srgbClr val="000000"/>
                </a:solidFill>
                <a:latin typeface="GdPictureBackupFont"/>
                <a:cs typeface="GdPictureBackupFont"/>
              </a:rPr>
              <a:t>❑ 02 – 06 iulie 2026  = Procesarea cererilor din faza a II-a –a doua opțiune</a:t>
            </a:r>
            <a:endParaRPr lang="ro-RO" sz="2800" noProof="0" dirty="0"/>
          </a:p>
          <a:p>
            <a:pPr marL="0" indent="0" algn="l">
              <a:lnSpc>
                <a:spcPct val="100000"/>
              </a:lnSpc>
              <a:spcBef>
                <a:spcPts val="500"/>
              </a:spcBef>
              <a:spcAft>
                <a:spcPts val="0"/>
              </a:spcAft>
            </a:pPr>
            <a:r>
              <a:rPr lang="ro-RO" sz="2800" b="0" i="0" u="none" strike="noStrike" noProof="0" dirty="0">
                <a:solidFill>
                  <a:srgbClr val="000000"/>
                </a:solidFill>
                <a:latin typeface="GdPictureBackupFont"/>
                <a:cs typeface="GdPictureBackupFont"/>
              </a:rPr>
              <a:t>❑ 07- 08 iulie 2026= Procesarea cererilor din faza a III-a –a treia opțiune</a:t>
            </a:r>
            <a:endParaRPr lang="ro-RO" sz="2800" noProof="0" dirty="0"/>
          </a:p>
          <a:p>
            <a:pPr marL="0" indent="0" algn="just">
              <a:lnSpc>
                <a:spcPct val="100000"/>
              </a:lnSpc>
              <a:spcBef>
                <a:spcPts val="200"/>
              </a:spcBef>
              <a:spcAft>
                <a:spcPts val="0"/>
              </a:spcAft>
            </a:pPr>
            <a:r>
              <a:rPr lang="ro-RO" sz="2800" b="0" i="0" u="none" strike="noStrike" noProof="0" dirty="0">
                <a:solidFill>
                  <a:srgbClr val="00B050"/>
                </a:solidFill>
                <a:latin typeface="Wingdings"/>
                <a:cs typeface="Wingdings"/>
              </a:rPr>
              <a:t></a:t>
            </a:r>
            <a:r>
              <a:rPr lang="ro-RO" sz="2800" b="1" i="0" u="none" strike="noStrike" noProof="0" dirty="0">
                <a:solidFill>
                  <a:srgbClr val="00B050"/>
                </a:solidFill>
                <a:latin typeface="GdPictureBackupFont"/>
                <a:cs typeface="GdPictureBackupFont"/>
              </a:rPr>
              <a:t> 9 iulie 2026, ora 14:00</a:t>
            </a:r>
            <a:r>
              <a:rPr lang="ro-RO" sz="2800" b="0" i="0" u="none" strike="noStrike" noProof="0" dirty="0">
                <a:solidFill>
                  <a:srgbClr val="000000"/>
                </a:solidFill>
                <a:latin typeface="GdPictureBackupFont"/>
                <a:cs typeface="GdPictureBackupFont"/>
              </a:rPr>
              <a:t> =</a:t>
            </a:r>
            <a:r>
              <a:rPr lang="ro-RO" sz="2800" b="0" i="0" u="sng" strike="noStrike" noProof="0" dirty="0">
                <a:solidFill>
                  <a:srgbClr val="000000"/>
                </a:solidFill>
                <a:latin typeface="GdPictureBackupFont"/>
                <a:cs typeface="GdPictureBackupFont"/>
              </a:rPr>
              <a:t> Afișarea rezultatelor și a numărului de locuri libere după finalizarea </a:t>
            </a:r>
          </a:p>
          <a:p>
            <a:pPr marL="0" indent="0" algn="just">
              <a:lnSpc>
                <a:spcPct val="100000"/>
              </a:lnSpc>
              <a:spcBef>
                <a:spcPts val="200"/>
              </a:spcBef>
              <a:spcAft>
                <a:spcPts val="0"/>
              </a:spcAft>
            </a:pPr>
            <a:r>
              <a:rPr lang="ro-RO" sz="2800" b="0" i="0" strike="noStrike" noProof="0" dirty="0">
                <a:solidFill>
                  <a:srgbClr val="000000"/>
                </a:solidFill>
                <a:latin typeface="GdPictureBackupFont"/>
                <a:cs typeface="GdPictureBackupFont"/>
              </a:rPr>
              <a:t>                                                 </a:t>
            </a:r>
            <a:r>
              <a:rPr lang="ro-RO" sz="2800" b="0" i="0" u="sng" strike="noStrike" noProof="0" dirty="0">
                <a:solidFill>
                  <a:srgbClr val="000000"/>
                </a:solidFill>
                <a:latin typeface="GdPictureBackupFont"/>
                <a:cs typeface="GdPictureBackupFont"/>
              </a:rPr>
              <a:t>Etapei a II-a</a:t>
            </a:r>
            <a:endParaRPr lang="ro-RO" sz="2800" noProof="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4"/>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sp>
        <p:nvSpPr>
          <p:cNvPr id="3" name="Freeform: Shape 5"/>
          <p:cNvSpPr/>
          <p:nvPr/>
        </p:nvSpPr>
        <p:spPr>
          <a:xfrm>
            <a:off x="1943100" y="1766316"/>
            <a:ext cx="15227300" cy="8025384"/>
          </a:xfrm>
          <a:custGeom>
            <a:avLst/>
            <a:gdLst/>
            <a:ahLst/>
            <a:cxnLst/>
            <a:rect l="l" t="t" r="r" b="b"/>
            <a:pathLst>
              <a:path w="12816839" h="2225039">
                <a:moveTo>
                  <a:pt x="0" y="2225039"/>
                </a:moveTo>
                <a:lnTo>
                  <a:pt x="12816839" y="2225039"/>
                </a:lnTo>
                <a:lnTo>
                  <a:pt x="12816839" y="0"/>
                </a:lnTo>
                <a:lnTo>
                  <a:pt x="0" y="0"/>
                </a:lnTo>
                <a:close/>
              </a:path>
            </a:pathLst>
          </a:custGeom>
          <a:ln w="76200"/>
        </p:spPr>
        <p:style>
          <a:lnRef idx="2">
            <a:srgbClr val="F09010"/>
          </a:lnRef>
          <a:fillRef idx="1">
            <a:srgbClr val="FFFFFF"/>
          </a:fillRef>
          <a:effectRef idx="0">
            <a:schemeClr val="accent1"/>
          </a:effectRef>
          <a:fontRef idx="minor">
            <a:schemeClr val="lt1"/>
          </a:fontRef>
        </p:style>
        <p:txBody>
          <a:bodyPr/>
          <a:lstStyle/>
          <a:p>
            <a:endParaRPr lang="ro-RO" noProof="0" dirty="0"/>
          </a:p>
        </p:txBody>
      </p:sp>
      <p:sp>
        <p:nvSpPr>
          <p:cNvPr id="6" name="TextBox 6"/>
          <p:cNvSpPr txBox="1"/>
          <p:nvPr/>
        </p:nvSpPr>
        <p:spPr>
          <a:xfrm>
            <a:off x="2298701" y="989596"/>
            <a:ext cx="14516099" cy="6859004"/>
          </a:xfrm>
          <a:prstGeom prst="rect">
            <a:avLst/>
          </a:prstGeom>
          <a:noFill/>
        </p:spPr>
        <p:txBody>
          <a:bodyPr wrap="square" lIns="0" tIns="0" rIns="0" bIns="0" rtlCol="0">
            <a:noAutofit/>
          </a:bodyPr>
          <a:lstStyle/>
          <a:p>
            <a:pPr marL="2451100" indent="0" algn="l">
              <a:lnSpc>
                <a:spcPct val="100000"/>
              </a:lnSpc>
              <a:spcBef>
                <a:spcPts val="0"/>
              </a:spcBef>
              <a:spcAft>
                <a:spcPts val="0"/>
              </a:spcAft>
            </a:pPr>
            <a:r>
              <a:rPr lang="ro-RO" sz="4000" b="1" i="0" u="none" strike="noStrike" noProof="0" dirty="0">
                <a:solidFill>
                  <a:srgbClr val="F09010"/>
                </a:solidFill>
                <a:latin typeface="GdPictureBackupFont"/>
                <a:cs typeface="GdPictureBackupFont"/>
              </a:rPr>
              <a:t>CALENDARUL ETAPEI DE AJUSTĂRI</a:t>
            </a:r>
            <a:endParaRPr lang="ro-RO" sz="4000" noProof="0" dirty="0"/>
          </a:p>
          <a:p>
            <a:pPr marL="0" indent="0" algn="l">
              <a:lnSpc>
                <a:spcPct val="100000"/>
              </a:lnSpc>
              <a:spcBef>
                <a:spcPts val="0"/>
              </a:spcBef>
              <a:spcAft>
                <a:spcPts val="0"/>
              </a:spcAft>
            </a:pPr>
            <a:endParaRPr lang="ro-RO" sz="2000" noProof="0" dirty="0"/>
          </a:p>
          <a:p>
            <a:pPr marL="0" indent="0" algn="l">
              <a:lnSpc>
                <a:spcPct val="100000"/>
              </a:lnSpc>
              <a:spcBef>
                <a:spcPts val="0"/>
              </a:spcBef>
              <a:spcAft>
                <a:spcPts val="0"/>
              </a:spcAft>
            </a:pPr>
            <a:endParaRPr lang="ro-RO" sz="2000" noProof="0" dirty="0"/>
          </a:p>
          <a:p>
            <a:pPr marL="0" indent="0" algn="l">
              <a:lnSpc>
                <a:spcPct val="100000"/>
              </a:lnSpc>
              <a:spcBef>
                <a:spcPts val="0"/>
              </a:spcBef>
              <a:spcAft>
                <a:spcPts val="1200"/>
              </a:spcAft>
            </a:pPr>
            <a:endParaRPr lang="ro-RO" sz="2000" noProof="0" dirty="0"/>
          </a:p>
          <a:p>
            <a:pPr marL="0" indent="0" algn="l">
              <a:lnSpc>
                <a:spcPct val="100000"/>
              </a:lnSpc>
              <a:spcBef>
                <a:spcPts val="0"/>
              </a:spcBef>
              <a:spcAft>
                <a:spcPts val="0"/>
              </a:spcAft>
            </a:pPr>
            <a:r>
              <a:rPr lang="ro-RO" sz="3200" b="0" i="0" u="none" strike="noStrike" noProof="0" dirty="0">
                <a:solidFill>
                  <a:srgbClr val="00B050"/>
                </a:solidFill>
                <a:latin typeface="Wingdings"/>
                <a:cs typeface="Wingdings"/>
              </a:rPr>
              <a:t></a:t>
            </a:r>
            <a:r>
              <a:rPr lang="ro-RO" sz="3200" b="1" i="0" u="none" strike="noStrike" noProof="0" dirty="0">
                <a:solidFill>
                  <a:srgbClr val="00B050"/>
                </a:solidFill>
                <a:latin typeface="GdPictureBackupFont"/>
                <a:cs typeface="GdPictureBackupFont"/>
              </a:rPr>
              <a:t>   17-27 august 2026</a:t>
            </a:r>
            <a:r>
              <a:rPr lang="ro-RO" sz="3200" b="0" i="0" u="none" strike="noStrike" noProof="0" dirty="0">
                <a:solidFill>
                  <a:srgbClr val="000000"/>
                </a:solidFill>
                <a:latin typeface="GdPictureBackupFont"/>
                <a:cs typeface="GdPictureBackupFont"/>
              </a:rPr>
              <a:t> =</a:t>
            </a:r>
            <a:r>
              <a:rPr lang="ro-RO" sz="3200" b="0" i="0" u="none" strike="noStrike" noProof="0" dirty="0">
                <a:solidFill>
                  <a:srgbClr val="00B050"/>
                </a:solidFill>
                <a:latin typeface="GdPictureBackupFont"/>
                <a:cs typeface="GdPictureBackupFont"/>
              </a:rPr>
              <a:t> Etapa de  AJUSTĂRI</a:t>
            </a:r>
            <a:r>
              <a:rPr lang="ro-RO" sz="3200" b="0" i="0" u="none" strike="noStrike" noProof="0" dirty="0">
                <a:solidFill>
                  <a:srgbClr val="000000"/>
                </a:solidFill>
                <a:latin typeface="GdPictureBackupFont"/>
                <a:cs typeface="GdPictureBackupFont"/>
              </a:rPr>
              <a:t> (completarea cererilor de înscriere pentru copiii care nu au fost înscriși în primele două etape din lipsă de locuri sau din diferite alte motive)</a:t>
            </a:r>
            <a:endParaRPr lang="ro-RO" sz="3200" noProof="0" dirty="0"/>
          </a:p>
          <a:p>
            <a:pPr marL="0" indent="0" algn="just">
              <a:lnSpc>
                <a:spcPct val="100000"/>
              </a:lnSpc>
              <a:spcBef>
                <a:spcPts val="1400"/>
              </a:spcBef>
              <a:spcAft>
                <a:spcPts val="0"/>
              </a:spcAft>
            </a:pPr>
            <a:r>
              <a:rPr lang="ro-RO" sz="3200" b="0" i="0" u="none" strike="noStrike" noProof="0" dirty="0">
                <a:solidFill>
                  <a:srgbClr val="00B0F0"/>
                </a:solidFill>
                <a:latin typeface="Wingdings"/>
                <a:cs typeface="Wingdings"/>
              </a:rPr>
              <a:t></a:t>
            </a:r>
            <a:r>
              <a:rPr lang="ro-RO" sz="3200" b="1" i="0" u="none" strike="noStrike" noProof="0" dirty="0">
                <a:solidFill>
                  <a:srgbClr val="00B0F0"/>
                </a:solidFill>
                <a:latin typeface="GdPictureBackupFont"/>
                <a:cs typeface="GdPictureBackupFont"/>
              </a:rPr>
              <a:t>   28 august 2026, ora 14:00</a:t>
            </a:r>
            <a:r>
              <a:rPr lang="ro-RO" sz="3200" b="0" i="0" u="none" strike="noStrike" noProof="0" dirty="0">
                <a:solidFill>
                  <a:srgbClr val="000000"/>
                </a:solidFill>
                <a:latin typeface="GdPictureBackupFont"/>
                <a:cs typeface="GdPictureBackupFont"/>
              </a:rPr>
              <a:t> =</a:t>
            </a:r>
            <a:r>
              <a:rPr lang="ro-RO" sz="3200" b="0" i="0" u="sng" strike="noStrike" noProof="0" dirty="0">
                <a:solidFill>
                  <a:srgbClr val="000000"/>
                </a:solidFill>
                <a:latin typeface="GdPictureBackupFont"/>
                <a:cs typeface="GdPictureBackupFont"/>
              </a:rPr>
              <a:t> Afișarea rezultatelor și a numărului de locuri libere după finalizarea etapei de ajustări</a:t>
            </a:r>
            <a:endParaRPr lang="ro-RO" sz="3200"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1004149" y="647261"/>
            <a:ext cx="16808554" cy="8585639"/>
          </a:xfrm>
          <a:prstGeom prst="rect">
            <a:avLst/>
          </a:prstGeom>
          <a:noFill/>
        </p:spPr>
        <p:txBody>
          <a:bodyPr wrap="square" lIns="0" tIns="0" rIns="0" bIns="0" rtlCol="0">
            <a:noAutofit/>
          </a:bodyPr>
          <a:lstStyle/>
          <a:p>
            <a:pPr marL="3771900" indent="0" algn="l">
              <a:lnSpc>
                <a:spcPct val="100000"/>
              </a:lnSpc>
              <a:spcBef>
                <a:spcPts val="0"/>
              </a:spcBef>
              <a:spcAft>
                <a:spcPts val="0"/>
              </a:spcAft>
            </a:pPr>
            <a:r>
              <a:rPr lang="ro-RO" sz="7200" b="0" i="0" u="none" strike="noStrike" noProof="0" dirty="0">
                <a:solidFill>
                  <a:srgbClr val="C00000"/>
                </a:solidFill>
                <a:latin typeface="GdPictureBackupFont"/>
                <a:cs typeface="GdPictureBackupFont"/>
              </a:rPr>
              <a:t>ETAPA  DE  REÎNSCRIERI</a:t>
            </a:r>
            <a:endParaRPr lang="ro-RO" sz="7200" noProof="0" dirty="0"/>
          </a:p>
          <a:p>
            <a:pPr marL="6642100" indent="0" algn="l">
              <a:lnSpc>
                <a:spcPct val="100000"/>
              </a:lnSpc>
              <a:spcBef>
                <a:spcPts val="600"/>
              </a:spcBef>
              <a:spcAft>
                <a:spcPts val="0"/>
              </a:spcAft>
            </a:pPr>
            <a:r>
              <a:rPr lang="ro-RO" sz="5400" b="1" i="0" u="none" strike="noStrike" noProof="0" dirty="0">
                <a:solidFill>
                  <a:srgbClr val="000000"/>
                </a:solidFill>
                <a:latin typeface="GdPictureBackupFont"/>
                <a:cs typeface="GdPictureBackupFont"/>
              </a:rPr>
              <a:t>18- 22 mai 2026</a:t>
            </a:r>
            <a:endParaRPr lang="ro-RO" sz="5400" noProof="0" dirty="0"/>
          </a:p>
          <a:p>
            <a:pPr marL="0" indent="0" algn="l">
              <a:lnSpc>
                <a:spcPct val="100000"/>
              </a:lnSpc>
              <a:spcBef>
                <a:spcPts val="0"/>
              </a:spcBef>
              <a:spcAft>
                <a:spcPts val="500"/>
              </a:spcAft>
            </a:pPr>
            <a:endParaRPr lang="ro-RO" sz="3200" noProof="0" dirty="0"/>
          </a:p>
          <a:p>
            <a:pPr marL="0" indent="0" algn="ctr">
              <a:lnSpc>
                <a:spcPct val="100000"/>
              </a:lnSpc>
              <a:spcBef>
                <a:spcPts val="0"/>
              </a:spcBef>
              <a:spcAft>
                <a:spcPts val="0"/>
              </a:spcAft>
            </a:pPr>
            <a:r>
              <a:rPr lang="ro-RO" sz="3200" b="1" i="0" u="none" strike="noStrike" noProof="0" dirty="0">
                <a:solidFill>
                  <a:srgbClr val="000000"/>
                </a:solidFill>
                <a:latin typeface="GdPictureBackupFont"/>
                <a:cs typeface="GdPictureBackupFont"/>
              </a:rPr>
              <a:t>Sunt reînscriși copiii care au frecventat unitatea de învățământ în anul școlar curent și care urmează</a:t>
            </a:r>
            <a:endParaRPr lang="ro-RO" sz="3200" noProof="0" dirty="0"/>
          </a:p>
          <a:p>
            <a:pPr marL="0" indent="0" algn="ctr">
              <a:lnSpc>
                <a:spcPct val="100000"/>
              </a:lnSpc>
              <a:spcBef>
                <a:spcPts val="700"/>
              </a:spcBef>
              <a:spcAft>
                <a:spcPts val="0"/>
              </a:spcAft>
            </a:pPr>
            <a:r>
              <a:rPr lang="ro-RO" sz="3200" b="1" i="0" u="none" strike="noStrike" noProof="0" dirty="0">
                <a:solidFill>
                  <a:srgbClr val="000000"/>
                </a:solidFill>
                <a:latin typeface="GdPictureBackupFont"/>
                <a:cs typeface="GdPictureBackupFont"/>
              </a:rPr>
              <a:t>să o frecventeze și în anul școlar următor, ca urmare a exprimării acestei opțiuni de către părinții/</a:t>
            </a:r>
            <a:endParaRPr lang="ro-RO" sz="3200" noProof="0" dirty="0"/>
          </a:p>
          <a:p>
            <a:pPr marL="0" indent="0" algn="l">
              <a:lnSpc>
                <a:spcPct val="100000"/>
              </a:lnSpc>
              <a:spcBef>
                <a:spcPts val="700"/>
              </a:spcBef>
              <a:spcAft>
                <a:spcPts val="0"/>
              </a:spcAft>
            </a:pPr>
            <a:r>
              <a:rPr lang="ro-RO" sz="3200" b="1" i="0" u="none" strike="noStrike" noProof="0" dirty="0">
                <a:solidFill>
                  <a:srgbClr val="000000"/>
                </a:solidFill>
                <a:latin typeface="GdPictureBackupFont"/>
                <a:cs typeface="GdPictureBackupFont"/>
              </a:rPr>
              <a:t>reprezentanții legali ai acestora, printr-o cerere scrisă.</a:t>
            </a:r>
            <a:endParaRPr lang="ro-RO" sz="3200" noProof="0" dirty="0"/>
          </a:p>
          <a:p>
            <a:pPr marL="0" indent="0" algn="l">
              <a:lnSpc>
                <a:spcPct val="100000"/>
              </a:lnSpc>
              <a:spcBef>
                <a:spcPts val="0"/>
              </a:spcBef>
              <a:spcAft>
                <a:spcPts val="1200"/>
              </a:spcAft>
            </a:pPr>
            <a:endParaRPr lang="ro-RO" sz="3200" noProof="0" dirty="0"/>
          </a:p>
          <a:p>
            <a:pPr marL="0" indent="0" algn="just">
              <a:lnSpc>
                <a:spcPct val="100000"/>
              </a:lnSpc>
              <a:spcBef>
                <a:spcPts val="0"/>
              </a:spcBef>
              <a:spcAft>
                <a:spcPts val="0"/>
              </a:spcAft>
            </a:pPr>
            <a:r>
              <a:rPr lang="ro-RO" sz="3200" b="1" i="0" u="none" strike="noStrike" noProof="0" dirty="0">
                <a:solidFill>
                  <a:srgbClr val="000000"/>
                </a:solidFill>
                <a:latin typeface="GdPictureBackupFont"/>
                <a:cs typeface="GdPictureBackupFont"/>
              </a:rPr>
              <a:t>Pentru unitățile de învățământ care au și grupe de nivel antepreșcolar, în baza continuității, copiii de</a:t>
            </a:r>
            <a:r>
              <a:rPr lang="ro-RO" sz="3200" noProof="0" dirty="0"/>
              <a:t> </a:t>
            </a:r>
            <a:r>
              <a:rPr lang="ro-RO" sz="3200" b="1" i="0" u="none" strike="noStrike" noProof="0" dirty="0">
                <a:solidFill>
                  <a:srgbClr val="000000"/>
                </a:solidFill>
                <a:latin typeface="GdPictureBackupFont"/>
                <a:cs typeface="GdPictureBackupFont"/>
              </a:rPr>
              <a:t>3 ani din grupa mare de la creșă pot fi reînscriși în grupa mică de la grădiniță (în</a:t>
            </a:r>
            <a:r>
              <a:rPr lang="ro-RO" sz="3200" b="1" i="1" u="none" strike="noStrike" noProof="0" dirty="0">
                <a:solidFill>
                  <a:srgbClr val="000000"/>
                </a:solidFill>
                <a:latin typeface="GdPictureBackupFont"/>
                <a:cs typeface="GdPictureBackupFont"/>
              </a:rPr>
              <a:t> limita locurilor</a:t>
            </a:r>
            <a:endParaRPr lang="ro-RO" sz="3200" noProof="0" dirty="0"/>
          </a:p>
          <a:p>
            <a:pPr marL="0" indent="0" algn="just">
              <a:lnSpc>
                <a:spcPct val="100000"/>
              </a:lnSpc>
              <a:spcBef>
                <a:spcPts val="400"/>
              </a:spcBef>
              <a:spcAft>
                <a:spcPts val="0"/>
              </a:spcAft>
            </a:pPr>
            <a:r>
              <a:rPr lang="ro-RO" sz="3200" b="1" i="1" u="none" strike="noStrike" noProof="0" dirty="0">
                <a:solidFill>
                  <a:srgbClr val="000000"/>
                </a:solidFill>
                <a:latin typeface="GdPictureBackupFont"/>
                <a:cs typeface="GdPictureBackupFont"/>
              </a:rPr>
              <a:t>disponibile pentru acest nivel de vârstă prin aplicarea criteriilor generale şi specifice de departajare prevăzute la art. 11 alin. (3) din OME nr. 4018/2024). Unitatea de învăţământ informează părinţii cu privire la necesitatea depunerii documentelor justificative pentru îndeplinirea criteriilor generale şi specifice de departajare. </a:t>
            </a:r>
            <a:endParaRPr lang="ro-RO" sz="3200" noProof="0" dirty="0"/>
          </a:p>
        </p:txBody>
      </p:sp>
      <p:sp>
        <p:nvSpPr>
          <p:cNvPr id="8" name="TextBox 8"/>
          <p:cNvSpPr txBox="1"/>
          <p:nvPr/>
        </p:nvSpPr>
        <p:spPr>
          <a:xfrm>
            <a:off x="475297" y="1899399"/>
            <a:ext cx="463550" cy="3979556"/>
          </a:xfrm>
          <a:prstGeom prst="rect">
            <a:avLst/>
          </a:prstGeom>
          <a:noFill/>
        </p:spPr>
        <p:txBody>
          <a:bodyPr wrap="square" lIns="0" tIns="0" rIns="0" bIns="0" rtlCol="0">
            <a:noAutofit/>
          </a:bodyPr>
          <a:lstStyle/>
          <a:p>
            <a:pPr marL="0" indent="0" algn="r">
              <a:lnSpc>
                <a:spcPct val="468750"/>
              </a:lnSpc>
              <a:spcBef>
                <a:spcPts val="0"/>
              </a:spcBef>
              <a:spcAft>
                <a:spcPts val="0"/>
              </a:spcAft>
            </a:pPr>
            <a:r>
              <a:rPr lang="ro-RO" sz="3200" b="0" i="0" u="none" strike="noStrike" noProof="0" dirty="0">
                <a:solidFill>
                  <a:srgbClr val="000000"/>
                </a:solidFill>
                <a:latin typeface="GdPictureBackupFont"/>
                <a:cs typeface="GdPictureBackupFont"/>
              </a:rPr>
              <a:t>• •</a:t>
            </a:r>
            <a:endParaRPr lang="ro-RO" sz="3200" noProof="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533400" y="470865"/>
            <a:ext cx="17043400" cy="8426685"/>
          </a:xfrm>
          <a:prstGeom prst="rect">
            <a:avLst/>
          </a:prstGeom>
          <a:noFill/>
        </p:spPr>
        <p:txBody>
          <a:bodyPr wrap="square" lIns="0" tIns="0" rIns="0" bIns="0" rtlCol="0">
            <a:noAutofit/>
          </a:bodyPr>
          <a:lstStyle/>
          <a:p>
            <a:pPr marL="4572000" indent="0" algn="l">
              <a:lnSpc>
                <a:spcPct val="100000"/>
              </a:lnSpc>
              <a:spcBef>
                <a:spcPts val="0"/>
              </a:spcBef>
              <a:spcAft>
                <a:spcPts val="0"/>
              </a:spcAft>
            </a:pPr>
            <a:r>
              <a:rPr lang="ro-RO" sz="7200" b="0" i="0" u="none" strike="noStrike" noProof="0" dirty="0">
                <a:solidFill>
                  <a:srgbClr val="D6801C"/>
                </a:solidFill>
                <a:latin typeface="GdPictureBackupFont"/>
                <a:cs typeface="GdPictureBackupFont"/>
              </a:rPr>
              <a:t>    ETAPA I de ÎNSCRIERI</a:t>
            </a:r>
            <a:endParaRPr lang="ro-RO" sz="7200" noProof="0" dirty="0"/>
          </a:p>
          <a:p>
            <a:pPr marL="6337300" indent="0" algn="l">
              <a:lnSpc>
                <a:spcPct val="100000"/>
              </a:lnSpc>
              <a:spcBef>
                <a:spcPts val="500"/>
              </a:spcBef>
              <a:spcAft>
                <a:spcPts val="0"/>
              </a:spcAft>
            </a:pPr>
            <a:r>
              <a:rPr lang="ro-RO" sz="5400" b="1" i="0" u="none" strike="noStrike" noProof="0" dirty="0">
                <a:solidFill>
                  <a:srgbClr val="000000"/>
                </a:solidFill>
                <a:latin typeface="GdPictureBackupFont"/>
                <a:cs typeface="GdPictureBackupFont"/>
              </a:rPr>
              <a:t>25 mai – 1</a:t>
            </a:r>
            <a:r>
              <a:rPr lang="ro-RO" sz="5400" b="1" noProof="0" dirty="0">
                <a:solidFill>
                  <a:srgbClr val="000000"/>
                </a:solidFill>
                <a:latin typeface="GdPictureBackupFont"/>
                <a:cs typeface="GdPictureBackupFont"/>
              </a:rPr>
              <a:t>8</a:t>
            </a:r>
            <a:r>
              <a:rPr lang="ro-RO" sz="5400" b="1" i="0" u="none" strike="noStrike" noProof="0" dirty="0">
                <a:solidFill>
                  <a:srgbClr val="000000"/>
                </a:solidFill>
                <a:latin typeface="GdPictureBackupFont"/>
                <a:cs typeface="GdPictureBackupFont"/>
              </a:rPr>
              <a:t> iunie 2026</a:t>
            </a:r>
          </a:p>
          <a:p>
            <a:pPr marL="6337300" indent="0" algn="l">
              <a:lnSpc>
                <a:spcPct val="100000"/>
              </a:lnSpc>
              <a:spcBef>
                <a:spcPts val="500"/>
              </a:spcBef>
              <a:spcAft>
                <a:spcPts val="0"/>
              </a:spcAft>
            </a:pPr>
            <a:endParaRPr lang="ro-RO" sz="1200" noProof="0" dirty="0"/>
          </a:p>
          <a:p>
            <a:pPr marL="0" indent="0" algn="l">
              <a:lnSpc>
                <a:spcPct val="100000"/>
              </a:lnSpc>
              <a:spcBef>
                <a:spcPts val="0"/>
              </a:spcBef>
              <a:spcAft>
                <a:spcPts val="1500"/>
              </a:spcAft>
            </a:pPr>
            <a:endParaRPr lang="ro-RO" sz="2800" noProof="0" dirty="0"/>
          </a:p>
          <a:p>
            <a:pPr marL="0" indent="0" algn="l">
              <a:lnSpc>
                <a:spcPct val="100000"/>
              </a:lnSpc>
              <a:spcBef>
                <a:spcPts val="0"/>
              </a:spcBef>
              <a:spcAft>
                <a:spcPts val="0"/>
              </a:spcAft>
            </a:pPr>
            <a:r>
              <a:rPr lang="ro-RO" sz="2800" b="0" i="0" u="none" strike="noStrike" noProof="0" dirty="0">
                <a:solidFill>
                  <a:srgbClr val="FF0000"/>
                </a:solidFill>
                <a:latin typeface="GdPictureBackupFont"/>
                <a:cs typeface="GdPictureBackupFont"/>
              </a:rPr>
              <a:t>•</a:t>
            </a:r>
            <a:r>
              <a:rPr lang="ro-RO" sz="2800" b="1" i="0" u="none" strike="noStrike" noProof="0" dirty="0">
                <a:solidFill>
                  <a:srgbClr val="FF0000"/>
                </a:solidFill>
                <a:latin typeface="GdPictureBackupFont"/>
                <a:cs typeface="GdPictureBackupFont"/>
              </a:rPr>
              <a:t>  25 mai – 29 mai 2026</a:t>
            </a:r>
            <a:r>
              <a:rPr lang="ro-RO" sz="2800" b="1" i="0" u="none" strike="noStrike" noProof="0" dirty="0">
                <a:solidFill>
                  <a:srgbClr val="000000"/>
                </a:solidFill>
                <a:latin typeface="GdPictureBackupFont"/>
                <a:cs typeface="GdPictureBackupFont"/>
              </a:rPr>
              <a:t> =</a:t>
            </a:r>
            <a:r>
              <a:rPr lang="ro-RO" sz="2800" b="1" i="0" u="sng" strike="noStrike" noProof="0" dirty="0">
                <a:solidFill>
                  <a:srgbClr val="000000"/>
                </a:solidFill>
                <a:latin typeface="GdPictureBackupFont"/>
                <a:cs typeface="GdPictureBackupFont"/>
              </a:rPr>
              <a:t> Colectarea cererilor-tip de înscriere și a documentelor solicitate conform procedurii</a:t>
            </a:r>
            <a:endParaRPr lang="ro-RO" sz="2800" noProof="0" dirty="0"/>
          </a:p>
          <a:p>
            <a:pPr marL="0" indent="0" algn="l">
              <a:lnSpc>
                <a:spcPct val="100000"/>
              </a:lnSpc>
              <a:spcBef>
                <a:spcPts val="500"/>
              </a:spcBef>
              <a:spcAft>
                <a:spcPts val="0"/>
              </a:spcAft>
            </a:pPr>
            <a:r>
              <a:rPr lang="ro-RO" sz="2800" b="0" i="0" u="none" strike="noStrike" noProof="0" dirty="0">
                <a:solidFill>
                  <a:srgbClr val="000000"/>
                </a:solidFill>
                <a:latin typeface="GdPictureBackupFont"/>
                <a:cs typeface="GdPictureBackupFont"/>
              </a:rPr>
              <a:t>•</a:t>
            </a:r>
            <a:r>
              <a:rPr lang="ro-RO" sz="2800" b="1" i="0" u="none" strike="noStrike" noProof="0" dirty="0">
                <a:solidFill>
                  <a:srgbClr val="000000"/>
                </a:solidFill>
                <a:latin typeface="GdPictureBackupFont"/>
                <a:cs typeface="GdPictureBackupFont"/>
              </a:rPr>
              <a:t>  FAZA I (02– 08 iunie 2026) – se evaluează cererile-tip de înscriere de la unitățile exprimate ca primă opțiune și se</a:t>
            </a:r>
            <a:endParaRPr lang="ro-RO" sz="2800" noProof="0" dirty="0"/>
          </a:p>
          <a:p>
            <a:pPr marL="800100" indent="0" algn="l">
              <a:lnSpc>
                <a:spcPct val="100000"/>
              </a:lnSpc>
              <a:spcBef>
                <a:spcPts val="400"/>
              </a:spcBef>
              <a:spcAft>
                <a:spcPts val="0"/>
              </a:spcAft>
            </a:pPr>
            <a:r>
              <a:rPr lang="ro-RO" sz="2800" b="1" i="0" u="none" strike="noStrike" noProof="0" dirty="0">
                <a:solidFill>
                  <a:srgbClr val="000000"/>
                </a:solidFill>
                <a:latin typeface="GdPictureBackupFont"/>
                <a:cs typeface="GdPictureBackupFont"/>
              </a:rPr>
              <a:t>generează lista cererilor respinse;</a:t>
            </a:r>
            <a:endParaRPr lang="ro-RO" sz="2800" noProof="0" dirty="0"/>
          </a:p>
          <a:p>
            <a:pPr marL="0" indent="0" algn="l">
              <a:lnSpc>
                <a:spcPct val="100000"/>
              </a:lnSpc>
              <a:spcBef>
                <a:spcPts val="2100"/>
              </a:spcBef>
              <a:spcAft>
                <a:spcPts val="0"/>
              </a:spcAft>
            </a:pPr>
            <a:r>
              <a:rPr lang="ro-RO" sz="2800" b="0" i="0" u="none" strike="noStrike" noProof="0" dirty="0">
                <a:solidFill>
                  <a:srgbClr val="000000"/>
                </a:solidFill>
                <a:latin typeface="GdPictureBackupFont"/>
                <a:cs typeface="GdPictureBackupFont"/>
              </a:rPr>
              <a:t>•</a:t>
            </a:r>
            <a:r>
              <a:rPr lang="ro-RO" sz="2800" b="1" i="0" u="none" strike="noStrike" noProof="0" dirty="0">
                <a:solidFill>
                  <a:srgbClr val="000000"/>
                </a:solidFill>
                <a:latin typeface="GdPictureBackupFont"/>
                <a:cs typeface="GdPictureBackupFont"/>
              </a:rPr>
              <a:t>  FAZA  a II-a (09- 12 iunie 2026) – se evaluează cererile-tip de înscriere respinse în Faza  I, de la unitățile de</a:t>
            </a:r>
            <a:endParaRPr lang="ro-RO" sz="2800" noProof="0" dirty="0"/>
          </a:p>
          <a:p>
            <a:pPr marL="317500" indent="0" algn="l">
              <a:lnSpc>
                <a:spcPct val="100000"/>
              </a:lnSpc>
              <a:spcBef>
                <a:spcPts val="600"/>
              </a:spcBef>
              <a:spcAft>
                <a:spcPts val="0"/>
              </a:spcAft>
            </a:pPr>
            <a:r>
              <a:rPr lang="ro-RO" sz="2800" b="1" i="0" u="none" strike="noStrike" noProof="0" dirty="0">
                <a:solidFill>
                  <a:srgbClr val="000000"/>
                </a:solidFill>
                <a:latin typeface="GdPictureBackupFont"/>
                <a:cs typeface="GdPictureBackupFont"/>
              </a:rPr>
              <a:t>învățământ exprimate ca a doua opțiune și se generează lista cererilor respinse;</a:t>
            </a:r>
            <a:endParaRPr lang="ro-RO" sz="2800" noProof="0" dirty="0"/>
          </a:p>
          <a:p>
            <a:pPr marL="0" indent="0" algn="l">
              <a:lnSpc>
                <a:spcPct val="100000"/>
              </a:lnSpc>
              <a:spcBef>
                <a:spcPts val="2300"/>
              </a:spcBef>
              <a:spcAft>
                <a:spcPts val="0"/>
              </a:spcAft>
            </a:pPr>
            <a:r>
              <a:rPr lang="ro-RO" sz="2800" b="0" i="0" u="none" strike="noStrike" noProof="0" dirty="0">
                <a:solidFill>
                  <a:srgbClr val="000000"/>
                </a:solidFill>
                <a:latin typeface="GdPictureBackupFont"/>
                <a:cs typeface="GdPictureBackupFont"/>
              </a:rPr>
              <a:t>•</a:t>
            </a:r>
            <a:r>
              <a:rPr lang="ro-RO" sz="2800" b="1" i="0" u="none" strike="noStrike" noProof="0" dirty="0">
                <a:solidFill>
                  <a:srgbClr val="000000"/>
                </a:solidFill>
                <a:latin typeface="GdPictureBackupFont"/>
                <a:cs typeface="GdPictureBackupFont"/>
              </a:rPr>
              <a:t>  FAZA a III-a (15 – 17  iunie 2026) – se evaluează cererile-tip de înscriere respinse în Faza a II-a, de la unitățile de</a:t>
            </a:r>
            <a:endParaRPr lang="ro-RO" sz="2800" noProof="0" dirty="0"/>
          </a:p>
          <a:p>
            <a:pPr marL="304800" indent="0" algn="l">
              <a:lnSpc>
                <a:spcPct val="100000"/>
              </a:lnSpc>
              <a:spcBef>
                <a:spcPts val="600"/>
              </a:spcBef>
              <a:spcAft>
                <a:spcPts val="0"/>
              </a:spcAft>
            </a:pPr>
            <a:r>
              <a:rPr lang="ro-RO" sz="2800" b="1" i="0" u="none" strike="noStrike" noProof="0" dirty="0">
                <a:solidFill>
                  <a:srgbClr val="000000"/>
                </a:solidFill>
                <a:latin typeface="GdPictureBackupFont"/>
                <a:cs typeface="GdPictureBackupFont"/>
              </a:rPr>
              <a:t>învățământ exprimate ca a treia opțiune, și se generează lista cererilor respinse.</a:t>
            </a:r>
            <a:endParaRPr lang="ro-RO" sz="2800" noProof="0" dirty="0"/>
          </a:p>
          <a:p>
            <a:pPr marL="0" indent="0" algn="l">
              <a:lnSpc>
                <a:spcPct val="100000"/>
              </a:lnSpc>
              <a:spcBef>
                <a:spcPts val="800"/>
              </a:spcBef>
              <a:spcAft>
                <a:spcPts val="0"/>
              </a:spcAft>
            </a:pPr>
            <a:r>
              <a:rPr lang="ro-RO" sz="2800" b="0" i="0" u="none" strike="noStrike" noProof="0" dirty="0">
                <a:solidFill>
                  <a:srgbClr val="FF0000"/>
                </a:solidFill>
                <a:latin typeface="GdPictureBackupFont"/>
                <a:cs typeface="GdPictureBackupFont"/>
              </a:rPr>
              <a:t>•</a:t>
            </a:r>
            <a:r>
              <a:rPr lang="ro-RO" sz="2800" b="1" i="0" u="none" strike="noStrike" noProof="0" dirty="0">
                <a:solidFill>
                  <a:srgbClr val="FF0000"/>
                </a:solidFill>
                <a:latin typeface="GdPictureBackupFont"/>
                <a:cs typeface="GdPictureBackupFont"/>
              </a:rPr>
              <a:t>   18 iunie 2026, ora 14.00</a:t>
            </a:r>
            <a:r>
              <a:rPr lang="ro-RO" sz="2800" b="1" i="0" u="none" strike="noStrike" noProof="0" dirty="0">
                <a:solidFill>
                  <a:srgbClr val="000000"/>
                </a:solidFill>
                <a:latin typeface="GdPictureBackupFont"/>
                <a:cs typeface="GdPictureBackupFont"/>
              </a:rPr>
              <a:t> = AFIȘAREA REZULTATELOR  ȘI A NUMĂRULUI DE LOCURI RĂMASE LIBERE</a:t>
            </a:r>
            <a:endParaRPr lang="ro-RO" sz="2800" noProof="0" dirty="0"/>
          </a:p>
          <a:p>
            <a:pPr marL="0" indent="0" algn="l">
              <a:lnSpc>
                <a:spcPct val="100000"/>
              </a:lnSpc>
              <a:spcBef>
                <a:spcPts val="0"/>
              </a:spcBef>
              <a:spcAft>
                <a:spcPts val="800"/>
              </a:spcAft>
            </a:pPr>
            <a:endParaRPr lang="ro-RO" sz="2800" noProof="0" dirty="0"/>
          </a:p>
          <a:p>
            <a:pPr marL="0" indent="0" algn="just">
              <a:lnSpc>
                <a:spcPct val="100000"/>
              </a:lnSpc>
              <a:spcBef>
                <a:spcPts val="0"/>
              </a:spcBef>
              <a:spcAft>
                <a:spcPts val="0"/>
              </a:spcAft>
            </a:pPr>
            <a:r>
              <a:rPr lang="ro-RO" sz="2800" b="1" i="0" u="none" strike="noStrike" noProof="0" dirty="0">
                <a:solidFill>
                  <a:srgbClr val="000000"/>
                </a:solidFill>
                <a:latin typeface="GdPictureBackupFont"/>
                <a:cs typeface="GdPictureBackupFont"/>
              </a:rPr>
              <a:t>NOTĂ: Părinții pot ridica dosarele respinse, de la unitatea de învățământ la care au fost depuse,</a:t>
            </a:r>
            <a:r>
              <a:rPr lang="ro-RO" sz="2800" b="1" i="0" u="sng" strike="noStrike" noProof="0" dirty="0">
                <a:solidFill>
                  <a:srgbClr val="000000"/>
                </a:solidFill>
                <a:latin typeface="GdPictureBackupFont"/>
                <a:cs typeface="GdPictureBackupFont"/>
              </a:rPr>
              <a:t> în 5 zile lucrătoare de </a:t>
            </a:r>
            <a:r>
              <a:rPr lang="ro-RO" sz="2800" b="1" i="0" u="none" strike="noStrike" noProof="0" dirty="0">
                <a:solidFill>
                  <a:srgbClr val="000000"/>
                </a:solidFill>
                <a:latin typeface="GdPictureBackupFont"/>
                <a:cs typeface="GdPictureBackupFont"/>
              </a:rPr>
              <a:t>la data afișării rezultatelor finale ale etapei.</a:t>
            </a:r>
            <a:endParaRPr lang="ro-RO" sz="2800" noProof="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1"/>
            <a:ext cx="18288000" cy="10287000"/>
          </a:xfrm>
          <a:prstGeom prst="rect">
            <a:avLst/>
          </a:prstGeom>
        </p:spPr>
      </p:pic>
      <p:sp>
        <p:nvSpPr>
          <p:cNvPr id="7" name="TextBox 7"/>
          <p:cNvSpPr txBox="1"/>
          <p:nvPr/>
        </p:nvSpPr>
        <p:spPr>
          <a:xfrm>
            <a:off x="377547" y="260710"/>
            <a:ext cx="17440553" cy="9100052"/>
          </a:xfrm>
          <a:prstGeom prst="rect">
            <a:avLst/>
          </a:prstGeom>
          <a:noFill/>
        </p:spPr>
        <p:txBody>
          <a:bodyPr wrap="square" lIns="0" tIns="0" rIns="0" bIns="0" rtlCol="0">
            <a:noAutofit/>
          </a:bodyPr>
          <a:lstStyle/>
          <a:p>
            <a:pPr marL="3911600" indent="0" algn="l">
              <a:lnSpc>
                <a:spcPct val="100000"/>
              </a:lnSpc>
              <a:spcBef>
                <a:spcPts val="0"/>
              </a:spcBef>
              <a:spcAft>
                <a:spcPts val="0"/>
              </a:spcAft>
            </a:pPr>
            <a:r>
              <a:rPr lang="ro-RO" sz="7200" b="0" i="0" u="none" strike="noStrike" noProof="0" dirty="0">
                <a:solidFill>
                  <a:srgbClr val="5F2C16"/>
                </a:solidFill>
                <a:latin typeface="GdPictureBackupFont"/>
                <a:cs typeface="GdPictureBackupFont"/>
              </a:rPr>
              <a:t>    ETAPA  a II-a de ÎNSCRIERI</a:t>
            </a:r>
            <a:endParaRPr lang="ro-RO" sz="7200" noProof="0" dirty="0"/>
          </a:p>
          <a:p>
            <a:pPr marL="6515100" indent="0" algn="l">
              <a:lnSpc>
                <a:spcPct val="100000"/>
              </a:lnSpc>
              <a:spcBef>
                <a:spcPts val="2200"/>
              </a:spcBef>
              <a:spcAft>
                <a:spcPts val="0"/>
              </a:spcAft>
            </a:pPr>
            <a:r>
              <a:rPr lang="ro-RO" sz="5400" b="1" noProof="0" dirty="0">
                <a:solidFill>
                  <a:srgbClr val="000000"/>
                </a:solidFill>
                <a:latin typeface="GdPictureBackupFont"/>
                <a:cs typeface="GdPictureBackupFont"/>
              </a:rPr>
              <a:t>22</a:t>
            </a:r>
            <a:r>
              <a:rPr lang="ro-RO" sz="5400" b="1" i="0" u="none" strike="noStrike" noProof="0" dirty="0">
                <a:solidFill>
                  <a:srgbClr val="000000"/>
                </a:solidFill>
                <a:latin typeface="GdPictureBackupFont"/>
                <a:cs typeface="GdPictureBackupFont"/>
              </a:rPr>
              <a:t> iunie - 09 iulie 2026</a:t>
            </a:r>
            <a:endParaRPr lang="ro-RO" sz="5400" noProof="0" dirty="0"/>
          </a:p>
          <a:p>
            <a:pPr marL="0" indent="0" algn="l">
              <a:lnSpc>
                <a:spcPct val="100000"/>
              </a:lnSpc>
              <a:spcBef>
                <a:spcPts val="0"/>
              </a:spcBef>
              <a:spcAft>
                <a:spcPts val="1500"/>
              </a:spcAft>
            </a:pPr>
            <a:endParaRPr lang="ro-RO" sz="2600" noProof="0" dirty="0"/>
          </a:p>
          <a:p>
            <a:pPr marL="0" indent="0" algn="just">
              <a:lnSpc>
                <a:spcPct val="100000"/>
              </a:lnSpc>
              <a:spcBef>
                <a:spcPts val="0"/>
              </a:spcBef>
              <a:spcAft>
                <a:spcPts val="0"/>
              </a:spcAft>
            </a:pPr>
            <a:r>
              <a:rPr lang="ro-RO" sz="2600" b="1" i="0" u="none" strike="noStrike" noProof="0" dirty="0">
                <a:solidFill>
                  <a:srgbClr val="FF0000"/>
                </a:solidFill>
                <a:latin typeface="GdPictureBackupFont"/>
                <a:cs typeface="GdPictureBackupFont"/>
              </a:rPr>
              <a:t>!!!</a:t>
            </a:r>
            <a:r>
              <a:rPr lang="ro-RO" sz="2600" b="1" i="0" u="none" strike="noStrike" noProof="0" dirty="0">
                <a:solidFill>
                  <a:srgbClr val="000000"/>
                </a:solidFill>
                <a:latin typeface="GdPictureBackupFont"/>
                <a:cs typeface="GdPictureBackupFont"/>
              </a:rPr>
              <a:t> În această etapă se asigură înscrierea copiilor, pe locurile rămase libere, a copiilor respinși în etapa anterioară sau care nu au</a:t>
            </a:r>
            <a:endParaRPr lang="ro-RO" sz="2600" noProof="0" dirty="0"/>
          </a:p>
          <a:p>
            <a:pPr marL="0" indent="0" algn="l">
              <a:lnSpc>
                <a:spcPct val="100000"/>
              </a:lnSpc>
              <a:spcBef>
                <a:spcPts val="600"/>
              </a:spcBef>
              <a:spcAft>
                <a:spcPts val="0"/>
              </a:spcAft>
            </a:pPr>
            <a:r>
              <a:rPr lang="ro-RO" sz="2600" b="1" i="0" u="none" strike="noStrike" noProof="0" dirty="0">
                <a:solidFill>
                  <a:srgbClr val="000000"/>
                </a:solidFill>
                <a:latin typeface="GdPictureBackupFont"/>
                <a:cs typeface="GdPictureBackupFont"/>
              </a:rPr>
              <a:t>depus cerere în prima etapă de înscriere.</a:t>
            </a:r>
            <a:endParaRPr lang="ro-RO" sz="2600" noProof="0" dirty="0"/>
          </a:p>
          <a:p>
            <a:pPr marL="0" indent="0" algn="l">
              <a:lnSpc>
                <a:spcPct val="100000"/>
              </a:lnSpc>
              <a:spcBef>
                <a:spcPts val="700"/>
              </a:spcBef>
              <a:spcAft>
                <a:spcPts val="0"/>
              </a:spcAft>
            </a:pPr>
            <a:r>
              <a:rPr lang="ro-RO" sz="2600" b="0" i="0" u="none" strike="noStrike" noProof="0" dirty="0">
                <a:solidFill>
                  <a:srgbClr val="00B050"/>
                </a:solidFill>
                <a:latin typeface="GdPictureBackupFont"/>
                <a:cs typeface="GdPictureBackupFont"/>
              </a:rPr>
              <a:t>•</a:t>
            </a:r>
            <a:r>
              <a:rPr lang="ro-RO" sz="2600" b="1" i="0" u="none" strike="noStrike" noProof="0" dirty="0">
                <a:solidFill>
                  <a:srgbClr val="00B050"/>
                </a:solidFill>
                <a:latin typeface="GdPictureBackupFont"/>
                <a:cs typeface="GdPictureBackupFont"/>
              </a:rPr>
              <a:t>  </a:t>
            </a:r>
            <a:r>
              <a:rPr lang="ro-RO" sz="2600" b="1" noProof="0" dirty="0">
                <a:solidFill>
                  <a:srgbClr val="00B050"/>
                </a:solidFill>
                <a:latin typeface="GdPictureBackupFont"/>
                <a:cs typeface="GdPictureBackupFont"/>
              </a:rPr>
              <a:t>22 – 26 </a:t>
            </a:r>
            <a:r>
              <a:rPr lang="ro-RO" sz="2600" b="1" i="0" u="none" strike="noStrike" noProof="0" dirty="0">
                <a:solidFill>
                  <a:srgbClr val="00B050"/>
                </a:solidFill>
                <a:latin typeface="GdPictureBackupFont"/>
                <a:cs typeface="GdPictureBackupFont"/>
              </a:rPr>
              <a:t> iunie 2026</a:t>
            </a:r>
            <a:r>
              <a:rPr lang="ro-RO" sz="2600" b="1" i="0" u="none" strike="noStrike" noProof="0" dirty="0">
                <a:solidFill>
                  <a:srgbClr val="000000"/>
                </a:solidFill>
                <a:latin typeface="GdPictureBackupFont"/>
                <a:cs typeface="GdPictureBackupFont"/>
              </a:rPr>
              <a:t> =</a:t>
            </a:r>
            <a:r>
              <a:rPr lang="ro-RO" sz="2600" b="1" i="0" u="sng" strike="noStrike" noProof="0" dirty="0">
                <a:solidFill>
                  <a:srgbClr val="000000"/>
                </a:solidFill>
                <a:latin typeface="GdPictureBackupFont"/>
                <a:cs typeface="GdPictureBackupFont"/>
              </a:rPr>
              <a:t> Colectarea cererilor-tip de înscriere și a documentelor solicitate conform procedurii</a:t>
            </a:r>
            <a:endParaRPr lang="ro-RO" sz="2600" noProof="0" dirty="0"/>
          </a:p>
          <a:p>
            <a:pPr marL="0" indent="0" algn="l">
              <a:lnSpc>
                <a:spcPct val="100000"/>
              </a:lnSpc>
              <a:spcBef>
                <a:spcPts val="400"/>
              </a:spcBef>
              <a:spcAft>
                <a:spcPts val="0"/>
              </a:spcAft>
            </a:pPr>
            <a:r>
              <a:rPr lang="ro-RO" sz="2600" b="0" i="0" u="none" strike="noStrike" noProof="0" dirty="0">
                <a:solidFill>
                  <a:srgbClr val="000000"/>
                </a:solidFill>
                <a:latin typeface="GdPictureBackupFont"/>
                <a:cs typeface="GdPictureBackupFont"/>
              </a:rPr>
              <a:t>•</a:t>
            </a:r>
            <a:r>
              <a:rPr lang="ro-RO" sz="2600" b="1" i="0" u="sng" strike="noStrike" noProof="0" dirty="0">
                <a:solidFill>
                  <a:srgbClr val="000000"/>
                </a:solidFill>
                <a:latin typeface="GdPictureBackupFont"/>
                <a:cs typeface="GdPictureBackupFont"/>
              </a:rPr>
              <a:t>  26 iunie – 08 iulie 2026</a:t>
            </a:r>
            <a:r>
              <a:rPr lang="ro-RO" sz="2600" b="1" i="0" u="none" strike="noStrike" noProof="0" dirty="0">
                <a:solidFill>
                  <a:srgbClr val="000000"/>
                </a:solidFill>
                <a:latin typeface="GdPictureBackupFont"/>
                <a:cs typeface="GdPictureBackupFont"/>
              </a:rPr>
              <a:t> = Analiza dosarelor și procesarea cererilor-tip de înscriere, după cum urmează:</a:t>
            </a:r>
            <a:endParaRPr lang="ro-RO" sz="2600" noProof="0" dirty="0"/>
          </a:p>
          <a:p>
            <a:pPr marL="469900" indent="0" algn="l">
              <a:lnSpc>
                <a:spcPct val="100000"/>
              </a:lnSpc>
              <a:spcBef>
                <a:spcPts val="3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FAZA  I (29 iunie – 01 iulie 2026) – se evaluează cererile-tip de înscriere de la unitățile exprimate ca primă opțiune și se</a:t>
            </a:r>
            <a:endParaRPr lang="ro-RO" sz="2600" noProof="0" dirty="0"/>
          </a:p>
          <a:p>
            <a:pPr marL="787400" indent="0" algn="l">
              <a:lnSpc>
                <a:spcPct val="100000"/>
              </a:lnSpc>
              <a:spcBef>
                <a:spcPts val="500"/>
              </a:spcBef>
              <a:spcAft>
                <a:spcPts val="0"/>
              </a:spcAft>
            </a:pPr>
            <a:r>
              <a:rPr lang="ro-RO" sz="2600" b="1" i="0" u="none" strike="noStrike" noProof="0" dirty="0">
                <a:solidFill>
                  <a:srgbClr val="000000"/>
                </a:solidFill>
                <a:latin typeface="GdPictureBackupFont"/>
                <a:cs typeface="GdPictureBackupFont"/>
              </a:rPr>
              <a:t>generează lista cererilor respinse;</a:t>
            </a:r>
            <a:endParaRPr lang="ro-RO" sz="2600" noProof="0" dirty="0"/>
          </a:p>
          <a:p>
            <a:pPr marL="0" indent="0" algn="r">
              <a:lnSpc>
                <a:spcPct val="100000"/>
              </a:lnSpc>
              <a:spcBef>
                <a:spcPts val="3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FAZA a II-a ( 02 - 0</a:t>
            </a:r>
            <a:r>
              <a:rPr lang="ro-RO" sz="2600" b="1" noProof="0" dirty="0">
                <a:solidFill>
                  <a:srgbClr val="000000"/>
                </a:solidFill>
                <a:latin typeface="GdPictureBackupFont"/>
                <a:cs typeface="GdPictureBackupFont"/>
              </a:rPr>
              <a:t>6</a:t>
            </a:r>
            <a:r>
              <a:rPr lang="ro-RO" sz="2600" b="1" i="0" u="none" strike="noStrike" noProof="0" dirty="0">
                <a:solidFill>
                  <a:srgbClr val="000000"/>
                </a:solidFill>
                <a:latin typeface="GdPictureBackupFont"/>
                <a:cs typeface="GdPictureBackupFont"/>
              </a:rPr>
              <a:t> iulie 2026) – se evaluează cererile-tip de înscriere respinse în Faza I, de la unitățile de învățământ</a:t>
            </a:r>
            <a:endParaRPr lang="ro-RO" sz="2600" noProof="0" dirty="0"/>
          </a:p>
          <a:p>
            <a:pPr marL="774700" indent="0" algn="l">
              <a:lnSpc>
                <a:spcPct val="100000"/>
              </a:lnSpc>
              <a:spcBef>
                <a:spcPts val="500"/>
              </a:spcBef>
              <a:spcAft>
                <a:spcPts val="0"/>
              </a:spcAft>
            </a:pPr>
            <a:r>
              <a:rPr lang="ro-RO" sz="2600" b="1" i="0" u="none" strike="noStrike" noProof="0" dirty="0">
                <a:solidFill>
                  <a:srgbClr val="000000"/>
                </a:solidFill>
                <a:latin typeface="GdPictureBackupFont"/>
                <a:cs typeface="GdPictureBackupFont"/>
              </a:rPr>
              <a:t>exprimate ca a doua opțiune, și se generează lista cererilor respinse;</a:t>
            </a:r>
            <a:endParaRPr lang="ro-RO" sz="2600" noProof="0" dirty="0"/>
          </a:p>
          <a:p>
            <a:pPr marL="0" indent="0" algn="r">
              <a:lnSpc>
                <a:spcPct val="100000"/>
              </a:lnSpc>
              <a:spcBef>
                <a:spcPts val="4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FAZA a III-a (07 - 08 iulie 2026) – se evaluează cererile-tip de înscriere respinse în Faza a II-a, de la unitățile de învățământ</a:t>
            </a:r>
            <a:endParaRPr lang="ro-RO" sz="2600" noProof="0" dirty="0"/>
          </a:p>
          <a:p>
            <a:pPr marL="774700" indent="0" algn="l">
              <a:lnSpc>
                <a:spcPct val="100000"/>
              </a:lnSpc>
              <a:spcBef>
                <a:spcPts val="400"/>
              </a:spcBef>
              <a:spcAft>
                <a:spcPts val="0"/>
              </a:spcAft>
            </a:pPr>
            <a:r>
              <a:rPr lang="ro-RO" sz="2600" b="1" i="0" u="none" strike="noStrike" noProof="0" dirty="0">
                <a:solidFill>
                  <a:srgbClr val="000000"/>
                </a:solidFill>
                <a:latin typeface="GdPictureBackupFont"/>
                <a:cs typeface="GdPictureBackupFont"/>
              </a:rPr>
              <a:t>exprimate ca a treia opțiune, și se generează lista cererilor respinse.</a:t>
            </a:r>
            <a:endParaRPr lang="ro-RO" sz="2600" noProof="0" dirty="0"/>
          </a:p>
          <a:p>
            <a:pPr marL="0" indent="0" algn="l">
              <a:lnSpc>
                <a:spcPct val="100000"/>
              </a:lnSpc>
              <a:spcBef>
                <a:spcPts val="600"/>
              </a:spcBef>
              <a:spcAft>
                <a:spcPts val="0"/>
              </a:spcAft>
            </a:pPr>
            <a:r>
              <a:rPr lang="ro-RO" sz="2600" b="0" i="0" u="none" strike="noStrike" noProof="0" dirty="0">
                <a:solidFill>
                  <a:srgbClr val="00B050"/>
                </a:solidFill>
                <a:latin typeface="GdPictureBackupFont"/>
                <a:cs typeface="GdPictureBackupFont"/>
              </a:rPr>
              <a:t>•</a:t>
            </a:r>
            <a:r>
              <a:rPr lang="ro-RO" sz="2600" b="1" i="0" u="none" strike="noStrike" noProof="0" dirty="0">
                <a:solidFill>
                  <a:srgbClr val="00B050"/>
                </a:solidFill>
                <a:latin typeface="GdPictureBackupFont"/>
                <a:cs typeface="GdPictureBackupFont"/>
              </a:rPr>
              <a:t>   09 iulie 2026, ora 14.00</a:t>
            </a:r>
            <a:r>
              <a:rPr lang="ro-RO" sz="2600" b="1" i="0" u="none" strike="noStrike" noProof="0" dirty="0">
                <a:solidFill>
                  <a:srgbClr val="000000"/>
                </a:solidFill>
                <a:latin typeface="GdPictureBackupFont"/>
                <a:cs typeface="GdPictureBackupFont"/>
              </a:rPr>
              <a:t> =   AFIȘAREA REZULTATELOR ȘI A NUMĂRULUI DE LOCURI RĂMASE LIBERE</a:t>
            </a:r>
            <a:endParaRPr lang="ro-RO" sz="2600" noProof="0" dirty="0"/>
          </a:p>
          <a:p>
            <a:pPr marL="0" indent="0" algn="l">
              <a:lnSpc>
                <a:spcPct val="100000"/>
              </a:lnSpc>
              <a:spcBef>
                <a:spcPts val="0"/>
              </a:spcBef>
              <a:spcAft>
                <a:spcPts val="600"/>
              </a:spcAft>
            </a:pPr>
            <a:endParaRPr lang="ro-RO" sz="2600" noProof="0" dirty="0"/>
          </a:p>
          <a:p>
            <a:pPr marL="0" indent="0" algn="l">
              <a:lnSpc>
                <a:spcPct val="105417"/>
              </a:lnSpc>
              <a:spcBef>
                <a:spcPts val="0"/>
              </a:spcBef>
              <a:spcAft>
                <a:spcPts val="0"/>
              </a:spcAft>
            </a:pPr>
            <a:r>
              <a:rPr lang="ro-RO" sz="2600" b="1" i="0" u="none" strike="noStrike" noProof="0" dirty="0">
                <a:solidFill>
                  <a:srgbClr val="000000"/>
                </a:solidFill>
                <a:latin typeface="GdPictureBackupFont"/>
                <a:cs typeface="GdPictureBackupFont"/>
              </a:rPr>
              <a:t>NOTĂ:  Părinții pot ridica dosarele respinse, de la unitatea de învățământ la care au fost depuse,</a:t>
            </a:r>
            <a:r>
              <a:rPr lang="ro-RO" sz="2600" b="1" i="0" u="sng" strike="noStrike" noProof="0" dirty="0">
                <a:solidFill>
                  <a:srgbClr val="000000"/>
                </a:solidFill>
                <a:latin typeface="GdPictureBackupFont"/>
                <a:cs typeface="GdPictureBackupFont"/>
              </a:rPr>
              <a:t> în 5 zile lucrătoare</a:t>
            </a:r>
            <a:r>
              <a:rPr lang="ro-RO" sz="2600" b="1" i="0" u="none" strike="noStrike" noProof="0" dirty="0">
                <a:solidFill>
                  <a:srgbClr val="000000"/>
                </a:solidFill>
                <a:latin typeface="GdPictureBackupFont"/>
                <a:cs typeface="GdPictureBackupFont"/>
              </a:rPr>
              <a:t> de la data</a:t>
            </a:r>
            <a:r>
              <a:rPr lang="ro-RO" sz="2600" b="0" i="0" u="none" strike="noStrike" noProof="0" dirty="0">
                <a:solidFill>
                  <a:srgbClr val="000000"/>
                </a:solidFill>
                <a:latin typeface="GdPictureBackupFont"/>
                <a:cs typeface="GdPictureBackupFont"/>
              </a:rPr>
              <a:t> </a:t>
            </a:r>
            <a:r>
              <a:rPr lang="ro-RO" sz="2600" b="1" i="0" u="none" strike="noStrike" noProof="0" dirty="0">
                <a:solidFill>
                  <a:srgbClr val="000000"/>
                </a:solidFill>
                <a:latin typeface="GdPictureBackupFont"/>
                <a:cs typeface="GdPictureBackupFont"/>
              </a:rPr>
              <a:t>afișării rezultatelor finale ale etapei.</a:t>
            </a:r>
            <a:endParaRPr lang="ro-RO" sz="2600" noProof="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5"/>
          <p:cNvSpPr/>
          <p:nvPr/>
        </p:nvSpPr>
        <p:spPr>
          <a:xfrm>
            <a:off x="0" y="0"/>
            <a:ext cx="18288000" cy="10287000"/>
          </a:xfrm>
          <a:custGeom>
            <a:avLst/>
            <a:gdLst/>
            <a:ahLst/>
            <a:cxnLst/>
            <a:rect l="l" t="t" r="r" b="b"/>
            <a:pathLst>
              <a:path w="18288000" h="10287000">
                <a:moveTo>
                  <a:pt x="0" y="10287000"/>
                </a:moveTo>
                <a:lnTo>
                  <a:pt x="18288000" y="10287000"/>
                </a:lnTo>
                <a:lnTo>
                  <a:pt x="18288000" y="0"/>
                </a:lnTo>
                <a:lnTo>
                  <a:pt x="0" y="0"/>
                </a:lnTo>
                <a:close/>
              </a:path>
            </a:pathLst>
          </a:custGeom>
          <a:ln w="3175">
            <a:noFill/>
          </a:ln>
        </p:spPr>
        <p:style>
          <a:lnRef idx="2">
            <a:scrgbClr r="0" g="0" b="0"/>
          </a:lnRef>
          <a:fillRef idx="1">
            <a:srgbClr val="FFFFFF"/>
          </a:fillRef>
          <a:effectRef idx="0">
            <a:schemeClr val="accent1"/>
          </a:effectRef>
          <a:fontRef idx="minor">
            <a:schemeClr val="lt1"/>
          </a:fontRef>
        </p:style>
        <p:txBody>
          <a:bodyPr/>
          <a:lstStyle/>
          <a:p>
            <a:endParaRPr lang="ro-RO" noProof="0" dirty="0"/>
          </a:p>
        </p:txBody>
      </p:sp>
      <p:pic>
        <p:nvPicPr>
          <p:cNvPr id="6" name="Picture 6" descr="Picture 6"/>
          <p:cNvPicPr>
            <a:picLocks noChangeAspect="1"/>
          </p:cNvPicPr>
          <p:nvPr/>
        </p:nvPicPr>
        <p:blipFill>
          <a:blip r:embed="rId2"/>
          <a:stretch>
            <a:fillRect/>
          </a:stretch>
        </p:blipFill>
        <p:spPr>
          <a:xfrm>
            <a:off x="0" y="0"/>
            <a:ext cx="18288000" cy="10287000"/>
          </a:xfrm>
          <a:prstGeom prst="rect">
            <a:avLst/>
          </a:prstGeom>
        </p:spPr>
      </p:pic>
      <p:sp>
        <p:nvSpPr>
          <p:cNvPr id="7" name="TextBox 7"/>
          <p:cNvSpPr txBox="1"/>
          <p:nvPr/>
        </p:nvSpPr>
        <p:spPr>
          <a:xfrm>
            <a:off x="613028" y="254361"/>
            <a:ext cx="16951072" cy="8851539"/>
          </a:xfrm>
          <a:prstGeom prst="rect">
            <a:avLst/>
          </a:prstGeom>
          <a:noFill/>
        </p:spPr>
        <p:txBody>
          <a:bodyPr wrap="square" lIns="0" tIns="0" rIns="0" bIns="0" rtlCol="0">
            <a:noAutofit/>
          </a:bodyPr>
          <a:lstStyle/>
          <a:p>
            <a:pPr marL="5041900" indent="0" algn="l">
              <a:lnSpc>
                <a:spcPct val="100000"/>
              </a:lnSpc>
              <a:spcBef>
                <a:spcPts val="0"/>
              </a:spcBef>
              <a:spcAft>
                <a:spcPts val="0"/>
              </a:spcAft>
            </a:pPr>
            <a:r>
              <a:rPr lang="ro-RO" sz="7200" b="0" i="0" u="none" strike="noStrike" noProof="0" dirty="0">
                <a:solidFill>
                  <a:srgbClr val="FF0000"/>
                </a:solidFill>
                <a:latin typeface="GdPictureBackupFont"/>
                <a:cs typeface="GdPictureBackupFont"/>
              </a:rPr>
              <a:t>ETAPA de  AJUSTĂRI</a:t>
            </a:r>
            <a:endParaRPr lang="ro-RO" sz="7200" noProof="0" dirty="0"/>
          </a:p>
          <a:p>
            <a:pPr marL="6286500" indent="0" algn="l">
              <a:lnSpc>
                <a:spcPct val="100000"/>
              </a:lnSpc>
              <a:spcBef>
                <a:spcPts val="2500"/>
              </a:spcBef>
              <a:spcAft>
                <a:spcPts val="0"/>
              </a:spcAft>
            </a:pPr>
            <a:r>
              <a:rPr lang="ro-RO" sz="5400" b="1" i="0" u="none" strike="noStrike" noProof="0" dirty="0">
                <a:solidFill>
                  <a:srgbClr val="000000"/>
                </a:solidFill>
                <a:latin typeface="GdPictureBackupFont"/>
                <a:cs typeface="GdPictureBackupFont"/>
              </a:rPr>
              <a:t>17 –27 august 2026</a:t>
            </a:r>
            <a:endParaRPr lang="ro-RO" sz="5400" noProof="0" dirty="0"/>
          </a:p>
          <a:p>
            <a:pPr marL="0" indent="0" algn="l">
              <a:lnSpc>
                <a:spcPct val="100000"/>
              </a:lnSpc>
              <a:spcBef>
                <a:spcPts val="0"/>
              </a:spcBef>
              <a:spcAft>
                <a:spcPts val="0"/>
              </a:spcAft>
            </a:pPr>
            <a:endParaRPr lang="ro-RO" sz="2600" noProof="0" dirty="0"/>
          </a:p>
          <a:p>
            <a:pPr marL="0" indent="0" algn="l">
              <a:lnSpc>
                <a:spcPct val="100000"/>
              </a:lnSpc>
              <a:spcBef>
                <a:spcPts val="0"/>
              </a:spcBef>
              <a:spcAft>
                <a:spcPts val="500"/>
              </a:spcAft>
            </a:pPr>
            <a:endParaRPr lang="ro-RO" sz="2600" noProof="0" dirty="0"/>
          </a:p>
          <a:p>
            <a:pPr marL="0" indent="0" algn="just">
              <a:lnSpc>
                <a:spcPct val="111250"/>
              </a:lnSpc>
              <a:spcBef>
                <a:spcPts val="0"/>
              </a:spcBef>
              <a:spcAft>
                <a:spcPts val="0"/>
              </a:spcAft>
            </a:pPr>
            <a:r>
              <a:rPr lang="ro-RO" sz="2600" b="1" i="0" u="none" strike="noStrike" noProof="0" dirty="0">
                <a:solidFill>
                  <a:srgbClr val="FF0000"/>
                </a:solidFill>
                <a:latin typeface="GdPictureBackupFont"/>
                <a:cs typeface="GdPictureBackupFont"/>
              </a:rPr>
              <a:t>!!!</a:t>
            </a:r>
            <a:r>
              <a:rPr lang="ro-RO" sz="2600" b="1" i="0" u="none" strike="noStrike" noProof="0" dirty="0">
                <a:solidFill>
                  <a:srgbClr val="000000"/>
                </a:solidFill>
                <a:latin typeface="GdPictureBackupFont"/>
                <a:cs typeface="GdPictureBackupFont"/>
              </a:rPr>
              <a:t> Se derulează la nivelul INSPECTORATULUI ȘCOLAR, în care se colectează și se procesează noi cereri-tip de înscriere și</a:t>
            </a:r>
            <a:r>
              <a:rPr lang="ro-RO" sz="2600" b="0" i="0" u="none" strike="noStrike" noProof="0" dirty="0">
                <a:solidFill>
                  <a:srgbClr val="000000"/>
                </a:solidFill>
                <a:latin typeface="GdPictureBackupFont"/>
                <a:cs typeface="GdPictureBackupFont"/>
              </a:rPr>
              <a:t> </a:t>
            </a:r>
            <a:r>
              <a:rPr lang="ro-RO" sz="2600" b="1" i="0" u="none" strike="noStrike" noProof="0" dirty="0">
                <a:solidFill>
                  <a:srgbClr val="000000"/>
                </a:solidFill>
                <a:latin typeface="GdPictureBackupFont"/>
                <a:cs typeface="GdPictureBackupFont"/>
              </a:rPr>
              <a:t>documentele depuse/ transmise de părinții/ reprezentanții legali ai copiilor care nu au participat la primele două etape sau nu au fost înscriși din diferite motive.</a:t>
            </a:r>
            <a:endParaRPr lang="ro-RO" sz="2600" noProof="0" dirty="0"/>
          </a:p>
          <a:p>
            <a:pPr marL="0" indent="0" algn="just">
              <a:lnSpc>
                <a:spcPct val="100000"/>
              </a:lnSpc>
              <a:spcBef>
                <a:spcPts val="5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Înscrierea se realizează pe locurile rămase libere, precum și în funcție de suplimentările de locuri pe care le pot publica</a:t>
            </a:r>
            <a:endParaRPr lang="ro-RO" sz="2600" noProof="0" dirty="0"/>
          </a:p>
          <a:p>
            <a:pPr marL="444500" indent="0" algn="just">
              <a:lnSpc>
                <a:spcPct val="100000"/>
              </a:lnSpc>
              <a:spcBef>
                <a:spcPts val="400"/>
              </a:spcBef>
              <a:spcAft>
                <a:spcPts val="0"/>
              </a:spcAft>
            </a:pPr>
            <a:r>
              <a:rPr lang="ro-RO" sz="2600" b="1" i="0" u="none" strike="noStrike" noProof="0" dirty="0">
                <a:solidFill>
                  <a:srgbClr val="000000"/>
                </a:solidFill>
                <a:latin typeface="GdPictureBackupFont"/>
                <a:cs typeface="GdPictureBackupFont"/>
              </a:rPr>
              <a:t>inspectoratele școlare.</a:t>
            </a:r>
            <a:endParaRPr lang="ro-RO" sz="2600" noProof="0" dirty="0"/>
          </a:p>
          <a:p>
            <a:pPr marL="0" indent="0" algn="just">
              <a:lnSpc>
                <a:spcPct val="100000"/>
              </a:lnSpc>
              <a:spcBef>
                <a:spcPts val="5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În această etapă se soluționează următoarele situații:</a:t>
            </a:r>
            <a:endParaRPr lang="ro-RO" sz="2600" noProof="0" dirty="0"/>
          </a:p>
          <a:p>
            <a:pPr marL="266700" algn="just">
              <a:lnSpc>
                <a:spcPct val="100000"/>
              </a:lnSpc>
              <a:spcBef>
                <a:spcPts val="4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Cu prioritate, cazurile copiilor cu vârsta de 4 și 5 ani, împliniți la începutul anului școlar, rămași neînscriși;</a:t>
            </a:r>
            <a:endParaRPr lang="ro-RO" sz="2600" noProof="0" dirty="0"/>
          </a:p>
          <a:p>
            <a:pPr marL="266700" algn="just">
              <a:lnSpc>
                <a:spcPct val="100000"/>
              </a:lnSpc>
              <a:spcBef>
                <a:spcPts val="4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Cazurile copiilor care au solicitat înscrierea în clasa pregătitoare din învățământul primar și NU au fost admiși ca</a:t>
            </a:r>
            <a:r>
              <a:rPr lang="ro-RO" sz="2600" noProof="0" dirty="0"/>
              <a:t> </a:t>
            </a:r>
            <a:r>
              <a:rPr lang="ro-RO" sz="2600" b="1" i="0" u="none" strike="noStrike" noProof="0" dirty="0">
                <a:solidFill>
                  <a:srgbClr val="000000"/>
                </a:solidFill>
                <a:latin typeface="GdPictureBackupFont"/>
                <a:cs typeface="GdPictureBackupFont"/>
              </a:rPr>
              <a:t>urmare a avizului negativ al CMBRAE;</a:t>
            </a:r>
            <a:endParaRPr lang="ro-RO" sz="2600" noProof="0" dirty="0"/>
          </a:p>
          <a:p>
            <a:pPr marL="266700" algn="just">
              <a:lnSpc>
                <a:spcPct val="100000"/>
              </a:lnSpc>
              <a:spcBef>
                <a:spcPts val="700"/>
              </a:spcBef>
              <a:spcAft>
                <a:spcPts val="0"/>
              </a:spcAft>
            </a:pPr>
            <a:r>
              <a:rPr lang="ro-RO" sz="2600" b="0" i="0" u="none" strike="noStrike" noProof="0" dirty="0">
                <a:solidFill>
                  <a:srgbClr val="000000"/>
                </a:solidFill>
                <a:latin typeface="GdPictureBackupFont"/>
                <a:cs typeface="GdPictureBackupFont"/>
              </a:rPr>
              <a:t>▪</a:t>
            </a:r>
            <a:r>
              <a:rPr lang="ro-RO" sz="2600" b="1" i="0" u="none" strike="noStrike" noProof="0" dirty="0">
                <a:solidFill>
                  <a:srgbClr val="000000"/>
                </a:solidFill>
                <a:latin typeface="GdPictureBackupFont"/>
                <a:cs typeface="GdPictureBackupFont"/>
              </a:rPr>
              <a:t>   Cazurile copiilor cu vârsta de 2 ani care solicită înscrierea în învățământul preșcolar, cu respectarea Art.LIII alin 2. din Legea nr. 141/2025 privind unele măsuri fiscal-bugetare.</a:t>
            </a:r>
            <a:endParaRPr lang="ro-RO" sz="2600"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4457</Words>
  <Application>Microsoft Office PowerPoint</Application>
  <PresentationFormat>Custom</PresentationFormat>
  <Paragraphs>290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GdPictureBackupFont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subject/>
  <dc:creator>Alexandra M</dc:creator>
  <cp:keywords/>
  <cp:lastModifiedBy>ISMB SECTOR 6</cp:lastModifiedBy>
  <cp:revision>17</cp:revision>
  <dcterms:modified xsi:type="dcterms:W3CDTF">2026-05-08T08:40:40Z</dcterms:modified>
</cp:coreProperties>
</file>